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Default Extension="mp4" ContentType="video/mp4"/>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25"/>
  </p:notesMasterIdLst>
  <p:sldIdLst>
    <p:sldId id="256" r:id="rId2"/>
    <p:sldId id="392" r:id="rId3"/>
    <p:sldId id="295" r:id="rId4"/>
    <p:sldId id="387" r:id="rId5"/>
    <p:sldId id="369" r:id="rId6"/>
    <p:sldId id="381" r:id="rId7"/>
    <p:sldId id="370" r:id="rId8"/>
    <p:sldId id="365" r:id="rId9"/>
    <p:sldId id="372" r:id="rId10"/>
    <p:sldId id="366" r:id="rId11"/>
    <p:sldId id="371" r:id="rId12"/>
    <p:sldId id="382" r:id="rId13"/>
    <p:sldId id="373" r:id="rId14"/>
    <p:sldId id="354" r:id="rId15"/>
    <p:sldId id="398" r:id="rId16"/>
    <p:sldId id="351" r:id="rId17"/>
    <p:sldId id="374" r:id="rId18"/>
    <p:sldId id="376" r:id="rId19"/>
    <p:sldId id="378" r:id="rId20"/>
    <p:sldId id="385" r:id="rId21"/>
    <p:sldId id="379" r:id="rId22"/>
    <p:sldId id="282" r:id="rId23"/>
    <p:sldId id="386" r:id="rId24"/>
  </p:sldIdLst>
  <p:sldSz cx="9144000" cy="6858000" type="screen4x3"/>
  <p:notesSz cx="6858000" cy="9144000"/>
  <p:defaultText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5B301"/>
    <a:srgbClr val="79AF43"/>
    <a:srgbClr val="C42772"/>
    <a:srgbClr val="0094C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706" autoAdjust="0"/>
    <p:restoredTop sz="70973" autoAdjust="0"/>
  </p:normalViewPr>
  <p:slideViewPr>
    <p:cSldViewPr>
      <p:cViewPr varScale="1">
        <p:scale>
          <a:sx n="66" d="100"/>
          <a:sy n="66" d="100"/>
        </p:scale>
        <p:origin x="2264" y="192"/>
      </p:cViewPr>
      <p:guideLst>
        <p:guide orient="horz" pos="2160"/>
        <p:guide pos="2880"/>
      </p:guideLst>
    </p:cSldViewPr>
  </p:slideViewPr>
  <p:outlineViewPr>
    <p:cViewPr>
      <p:scale>
        <a:sx n="33" d="100"/>
        <a:sy n="33" d="100"/>
      </p:scale>
      <p:origin x="0" y="0"/>
    </p:cViewPr>
  </p:outlineViewPr>
  <p:notesTextViewPr>
    <p:cViewPr>
      <p:scale>
        <a:sx n="95" d="100"/>
        <a:sy n="95" d="100"/>
      </p:scale>
      <p:origin x="0" y="0"/>
    </p:cViewPr>
  </p:notesTextViewPr>
  <p:sorterViewPr>
    <p:cViewPr>
      <p:scale>
        <a:sx n="66" d="100"/>
        <a:sy n="66" d="100"/>
      </p:scale>
      <p:origin x="0" y="0"/>
    </p:cViewPr>
  </p:sorterViewPr>
  <p:notesViewPr>
    <p:cSldViewPr snapToGrid="0" snapToObjects="1">
      <p:cViewPr varScale="1">
        <p:scale>
          <a:sx n="155" d="100"/>
          <a:sy n="155" d="100"/>
        </p:scale>
        <p:origin x="-6728" y="-10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sv-SE"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09F57FC-B3FF-4DF2-9417-962901C07B3B}" type="datetimeFigureOut">
              <a:rPr lang="sv-SE" smtClean="0"/>
              <a:t>2019-05-04</a:t>
            </a:fld>
            <a:endParaRPr lang="sv-SE"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sv-SE"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sv-SE"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61A53A7-64CD-4D0E-AAE8-1AC9C79D7085}" type="slidenum">
              <a:rPr lang="sv-SE" smtClean="0"/>
              <a:t>‹#›</a:t>
            </a:fld>
            <a:endParaRPr lang="sv-SE" dirty="0"/>
          </a:p>
        </p:txBody>
      </p:sp>
    </p:spTree>
    <p:extLst>
      <p:ext uri="{BB962C8B-B14F-4D97-AF65-F5344CB8AC3E}">
        <p14:creationId xmlns:p14="http://schemas.microsoft.com/office/powerpoint/2010/main" val="12846559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161A53A7-64CD-4D0E-AAE8-1AC9C79D7085}" type="slidenum">
              <a:rPr lang="sv-SE" smtClean="0"/>
              <a:t>1</a:t>
            </a:fld>
            <a:endParaRPr lang="sv-SE" dirty="0"/>
          </a:p>
        </p:txBody>
      </p:sp>
    </p:spTree>
    <p:extLst>
      <p:ext uri="{BB962C8B-B14F-4D97-AF65-F5344CB8AC3E}">
        <p14:creationId xmlns:p14="http://schemas.microsoft.com/office/powerpoint/2010/main" val="10412639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other challenge is related to fundamental loss of information in SAXS experiment. A few attempts have been made to quantify the amount of structural information. The popular method based on </a:t>
            </a:r>
            <a:r>
              <a:rPr lang="en-US" dirty="0" err="1"/>
              <a:t>Nyqist</a:t>
            </a:r>
            <a:r>
              <a:rPr lang="en-US" dirty="0"/>
              <a:t>-Shannon sampling theorem asses number of independent points in the data based on </a:t>
            </a:r>
            <a:r>
              <a:rPr lang="en-US" dirty="0" err="1"/>
              <a:t>maximu</a:t>
            </a:r>
            <a:r>
              <a:rPr lang="en-US" dirty="0"/>
              <a:t> dimension and scattering vector range. It doesn’t however account for noise in the experimental data, which is taken account by method based on the maximum entropy, resulting in the number of good points. The number of good points decreases when the noise increases. Regardless which method we use to </a:t>
            </a:r>
            <a:r>
              <a:rPr lang="en-US" dirty="0" err="1"/>
              <a:t>quantifiy</a:t>
            </a:r>
            <a:r>
              <a:rPr lang="en-US" dirty="0"/>
              <a:t> number of independent points in the data we typically arrive in the range between 5-15. Which </a:t>
            </a:r>
            <a:r>
              <a:rPr lang="en-US" dirty="0" err="1"/>
              <a:t>limist</a:t>
            </a:r>
            <a:r>
              <a:rPr lang="en-US" dirty="0"/>
              <a:t> the number of parameters in the model that can be supported by the data. </a:t>
            </a:r>
          </a:p>
        </p:txBody>
      </p:sp>
      <p:sp>
        <p:nvSpPr>
          <p:cNvPr id="4" name="Slide Number Placeholder 3"/>
          <p:cNvSpPr>
            <a:spLocks noGrp="1"/>
          </p:cNvSpPr>
          <p:nvPr>
            <p:ph type="sldNum" sz="quarter" idx="10"/>
          </p:nvPr>
        </p:nvSpPr>
        <p:spPr/>
        <p:txBody>
          <a:bodyPr/>
          <a:lstStyle/>
          <a:p>
            <a:fld id="{161A53A7-64CD-4D0E-AAE8-1AC9C79D7085}" type="slidenum">
              <a:rPr lang="sv-SE" smtClean="0"/>
              <a:t>10</a:t>
            </a:fld>
            <a:endParaRPr lang="sv-SE" dirty="0"/>
          </a:p>
        </p:txBody>
      </p:sp>
    </p:spTree>
    <p:extLst>
      <p:ext uri="{BB962C8B-B14F-4D97-AF65-F5344CB8AC3E}">
        <p14:creationId xmlns:p14="http://schemas.microsoft.com/office/powerpoint/2010/main" val="16520200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a:t>For the </a:t>
            </a:r>
            <a:r>
              <a:rPr lang="sv-SE" dirty="0" err="1"/>
              <a:t>two</a:t>
            </a:r>
            <a:r>
              <a:rPr lang="sv-SE" dirty="0"/>
              <a:t> systems </a:t>
            </a:r>
            <a:r>
              <a:rPr lang="sv-SE" dirty="0" err="1"/>
              <a:t>we’ve</a:t>
            </a:r>
            <a:r>
              <a:rPr lang="sv-SE" dirty="0"/>
              <a:t> </a:t>
            </a:r>
            <a:r>
              <a:rPr lang="sv-SE" dirty="0" err="1"/>
              <a:t>been</a:t>
            </a:r>
            <a:r>
              <a:rPr lang="sv-SE" dirty="0"/>
              <a:t> </a:t>
            </a:r>
            <a:r>
              <a:rPr lang="sv-SE" dirty="0" err="1"/>
              <a:t>working</a:t>
            </a:r>
            <a:r>
              <a:rPr lang="sv-SE" dirty="0"/>
              <a:t> on </a:t>
            </a:r>
            <a:r>
              <a:rPr lang="sv-SE" dirty="0" err="1"/>
              <a:t>number</a:t>
            </a:r>
            <a:r>
              <a:rPr lang="sv-SE" dirty="0"/>
              <a:t> </a:t>
            </a:r>
            <a:r>
              <a:rPr lang="sv-SE" dirty="0" err="1"/>
              <a:t>of</a:t>
            </a:r>
            <a:r>
              <a:rPr lang="sv-SE" dirty="0"/>
              <a:t> </a:t>
            </a:r>
            <a:r>
              <a:rPr lang="sv-SE" dirty="0" err="1"/>
              <a:t>good</a:t>
            </a:r>
            <a:r>
              <a:rPr lang="sv-SE" dirty="0"/>
              <a:t> and Shannon </a:t>
            </a:r>
            <a:r>
              <a:rPr lang="sv-SE" dirty="0" err="1"/>
              <a:t>points</a:t>
            </a:r>
            <a:r>
              <a:rPr lang="sv-SE" dirty="0"/>
              <a:t> </a:t>
            </a:r>
            <a:r>
              <a:rPr lang="sv-SE" dirty="0" err="1"/>
              <a:t>are</a:t>
            </a:r>
            <a:r>
              <a:rPr lang="sv-SE" dirty="0"/>
              <a:t> in the </a:t>
            </a:r>
            <a:r>
              <a:rPr lang="sv-SE" dirty="0" err="1"/>
              <a:t>range</a:t>
            </a:r>
            <a:r>
              <a:rPr lang="sv-SE" dirty="0"/>
              <a:t> </a:t>
            </a:r>
            <a:r>
              <a:rPr lang="sv-SE" dirty="0" err="1"/>
              <a:t>between</a:t>
            </a:r>
            <a:r>
              <a:rPr lang="sv-SE" dirty="0"/>
              <a:t> 5 and </a:t>
            </a:r>
            <a:r>
              <a:rPr lang="sv-SE" dirty="0" err="1"/>
              <a:t>almost</a:t>
            </a:r>
            <a:r>
              <a:rPr lang="sv-SE" dirty="0"/>
              <a:t> 9. </a:t>
            </a:r>
          </a:p>
        </p:txBody>
      </p:sp>
      <p:sp>
        <p:nvSpPr>
          <p:cNvPr id="4" name="Slide Number Placeholder 3"/>
          <p:cNvSpPr>
            <a:spLocks noGrp="1"/>
          </p:cNvSpPr>
          <p:nvPr>
            <p:ph type="sldNum" sz="quarter" idx="10"/>
          </p:nvPr>
        </p:nvSpPr>
        <p:spPr/>
        <p:txBody>
          <a:bodyPr/>
          <a:lstStyle/>
          <a:p>
            <a:fld id="{161A53A7-64CD-4D0E-AAE8-1AC9C79D7085}" type="slidenum">
              <a:rPr lang="sv-SE" smtClean="0"/>
              <a:t>11</a:t>
            </a:fld>
            <a:endParaRPr lang="sv-SE" dirty="0"/>
          </a:p>
        </p:txBody>
      </p:sp>
    </p:spTree>
    <p:extLst>
      <p:ext uri="{BB962C8B-B14F-4D97-AF65-F5344CB8AC3E}">
        <p14:creationId xmlns:p14="http://schemas.microsoft.com/office/powerpoint/2010/main" val="17153337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a:t>As </a:t>
            </a:r>
            <a:r>
              <a:rPr lang="sv-SE" dirty="0" err="1"/>
              <a:t>we</a:t>
            </a:r>
            <a:r>
              <a:rPr lang="sv-SE" dirty="0"/>
              <a:t> just </a:t>
            </a:r>
            <a:r>
              <a:rPr lang="sv-SE" dirty="0" err="1"/>
              <a:t>established</a:t>
            </a:r>
            <a:r>
              <a:rPr lang="sv-SE" dirty="0"/>
              <a:t> the </a:t>
            </a:r>
            <a:r>
              <a:rPr lang="sv-SE" dirty="0" err="1"/>
              <a:t>number</a:t>
            </a:r>
            <a:r>
              <a:rPr lang="sv-SE" dirty="0"/>
              <a:t> </a:t>
            </a:r>
            <a:r>
              <a:rPr lang="sv-SE" dirty="0" err="1"/>
              <a:t>of</a:t>
            </a:r>
            <a:r>
              <a:rPr lang="sv-SE" dirty="0"/>
              <a:t> parameters </a:t>
            </a:r>
            <a:r>
              <a:rPr lang="sv-SE" dirty="0" err="1"/>
              <a:t>that</a:t>
            </a:r>
            <a:r>
              <a:rPr lang="sv-SE" dirty="0"/>
              <a:t> </a:t>
            </a:r>
            <a:r>
              <a:rPr lang="sv-SE" dirty="0" err="1"/>
              <a:t>can</a:t>
            </a:r>
            <a:r>
              <a:rPr lang="sv-SE" dirty="0"/>
              <a:t> </a:t>
            </a:r>
            <a:r>
              <a:rPr lang="sv-SE" dirty="0" err="1"/>
              <a:t>reliably</a:t>
            </a:r>
            <a:r>
              <a:rPr lang="sv-SE" dirty="0"/>
              <a:t> </a:t>
            </a:r>
            <a:r>
              <a:rPr lang="sv-SE" dirty="0" err="1"/>
              <a:t>supported</a:t>
            </a:r>
            <a:r>
              <a:rPr lang="sv-SE" dirty="0"/>
              <a:t> by the data is in the order </a:t>
            </a:r>
            <a:r>
              <a:rPr lang="sv-SE" dirty="0" err="1"/>
              <a:t>of</a:t>
            </a:r>
            <a:r>
              <a:rPr lang="sv-SE" dirty="0"/>
              <a:t> 10. </a:t>
            </a:r>
            <a:r>
              <a:rPr lang="sv-SE" dirty="0" err="1"/>
              <a:t>which</a:t>
            </a:r>
            <a:r>
              <a:rPr lang="sv-SE" dirty="0"/>
              <a:t> is </a:t>
            </a:r>
            <a:r>
              <a:rPr lang="sv-SE" dirty="0" err="1"/>
              <a:t>typically</a:t>
            </a:r>
            <a:r>
              <a:rPr lang="sv-SE" dirty="0"/>
              <a:t> at </a:t>
            </a:r>
            <a:r>
              <a:rPr lang="sv-SE" dirty="0" err="1"/>
              <a:t>least</a:t>
            </a:r>
            <a:r>
              <a:rPr lang="sv-SE" dirty="0"/>
              <a:t> </a:t>
            </a:r>
            <a:r>
              <a:rPr lang="sv-SE" dirty="0" err="1"/>
              <a:t>one</a:t>
            </a:r>
            <a:r>
              <a:rPr lang="sv-SE" dirty="0"/>
              <a:t> order </a:t>
            </a:r>
            <a:r>
              <a:rPr lang="sv-SE" dirty="0" err="1"/>
              <a:t>of</a:t>
            </a:r>
            <a:r>
              <a:rPr lang="sv-SE" dirty="0"/>
              <a:t> </a:t>
            </a:r>
            <a:r>
              <a:rPr lang="sv-SE" dirty="0" err="1"/>
              <a:t>magnitude</a:t>
            </a:r>
            <a:r>
              <a:rPr lang="sv-SE" dirty="0"/>
              <a:t> </a:t>
            </a:r>
            <a:r>
              <a:rPr lang="sv-SE" dirty="0" err="1"/>
              <a:t>lower</a:t>
            </a:r>
            <a:r>
              <a:rPr lang="sv-SE" dirty="0"/>
              <a:t> </a:t>
            </a:r>
            <a:r>
              <a:rPr lang="sv-SE" dirty="0" err="1"/>
              <a:t>than</a:t>
            </a:r>
            <a:r>
              <a:rPr lang="sv-SE" dirty="0"/>
              <a:t> </a:t>
            </a:r>
            <a:r>
              <a:rPr lang="sv-SE" dirty="0" err="1"/>
              <a:t>what</a:t>
            </a:r>
            <a:r>
              <a:rPr lang="sv-SE" dirty="0"/>
              <a:t> is </a:t>
            </a:r>
            <a:r>
              <a:rPr lang="sv-SE" dirty="0" err="1"/>
              <a:t>required</a:t>
            </a:r>
            <a:r>
              <a:rPr lang="sv-SE" dirty="0"/>
              <a:t> to </a:t>
            </a:r>
            <a:r>
              <a:rPr lang="sv-SE" dirty="0" err="1"/>
              <a:t>represent</a:t>
            </a:r>
            <a:r>
              <a:rPr lang="sv-SE" dirty="0"/>
              <a:t> </a:t>
            </a:r>
            <a:r>
              <a:rPr lang="sv-SE" dirty="0" err="1"/>
              <a:t>conformational</a:t>
            </a:r>
            <a:r>
              <a:rPr lang="sv-SE" dirty="0"/>
              <a:t> ensemble. </a:t>
            </a:r>
            <a:r>
              <a:rPr lang="sv-SE" dirty="0" err="1"/>
              <a:t>These</a:t>
            </a:r>
            <a:r>
              <a:rPr lang="sv-SE" dirty="0"/>
              <a:t> </a:t>
            </a:r>
            <a:r>
              <a:rPr lang="sv-SE" dirty="0" err="1"/>
              <a:t>ensembled</a:t>
            </a:r>
            <a:r>
              <a:rPr lang="sv-SE" dirty="0"/>
              <a:t> </a:t>
            </a:r>
            <a:r>
              <a:rPr lang="sv-SE" dirty="0" err="1"/>
              <a:t>can</a:t>
            </a:r>
            <a:r>
              <a:rPr lang="sv-SE" dirty="0"/>
              <a:t> be </a:t>
            </a:r>
            <a:r>
              <a:rPr lang="sv-SE" dirty="0" err="1"/>
              <a:t>represented</a:t>
            </a:r>
            <a:r>
              <a:rPr lang="sv-SE" dirty="0"/>
              <a:t> as a </a:t>
            </a:r>
            <a:r>
              <a:rPr lang="sv-SE" dirty="0" err="1"/>
              <a:t>continous</a:t>
            </a:r>
            <a:r>
              <a:rPr lang="sv-SE" dirty="0"/>
              <a:t> set </a:t>
            </a:r>
            <a:r>
              <a:rPr lang="sv-SE" dirty="0" err="1"/>
              <a:t>of</a:t>
            </a:r>
            <a:r>
              <a:rPr lang="sv-SE" dirty="0"/>
              <a:t> parameters or a </a:t>
            </a:r>
            <a:r>
              <a:rPr lang="sv-SE" dirty="0" err="1"/>
              <a:t>discrite</a:t>
            </a:r>
            <a:r>
              <a:rPr lang="sv-SE" dirty="0"/>
              <a:t> set </a:t>
            </a:r>
            <a:r>
              <a:rPr lang="sv-SE" dirty="0" err="1"/>
              <a:t>of</a:t>
            </a:r>
            <a:r>
              <a:rPr lang="sv-SE" dirty="0"/>
              <a:t> </a:t>
            </a:r>
            <a:r>
              <a:rPr lang="sv-SE" dirty="0" err="1"/>
              <a:t>conformers</a:t>
            </a:r>
            <a:r>
              <a:rPr lang="sv-SE" dirty="0"/>
              <a:t>. In </a:t>
            </a:r>
            <a:r>
              <a:rPr lang="sv-SE" dirty="0" err="1"/>
              <a:t>any</a:t>
            </a:r>
            <a:r>
              <a:rPr lang="sv-SE" dirty="0"/>
              <a:t> </a:t>
            </a:r>
          </a:p>
        </p:txBody>
      </p:sp>
      <p:sp>
        <p:nvSpPr>
          <p:cNvPr id="4" name="Slide Number Placeholder 3"/>
          <p:cNvSpPr>
            <a:spLocks noGrp="1"/>
          </p:cNvSpPr>
          <p:nvPr>
            <p:ph type="sldNum" sz="quarter" idx="10"/>
          </p:nvPr>
        </p:nvSpPr>
        <p:spPr/>
        <p:txBody>
          <a:bodyPr/>
          <a:lstStyle/>
          <a:p>
            <a:fld id="{161A53A7-64CD-4D0E-AAE8-1AC9C79D7085}" type="slidenum">
              <a:rPr lang="sv-SE" smtClean="0"/>
              <a:t>12</a:t>
            </a:fld>
            <a:endParaRPr lang="sv-SE" dirty="0"/>
          </a:p>
        </p:txBody>
      </p:sp>
    </p:spTree>
    <p:extLst>
      <p:ext uri="{BB962C8B-B14F-4D97-AF65-F5344CB8AC3E}">
        <p14:creationId xmlns:p14="http://schemas.microsoft.com/office/powerpoint/2010/main" val="3553138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err="1"/>
              <a:t>These</a:t>
            </a:r>
            <a:r>
              <a:rPr lang="sv-SE" dirty="0"/>
              <a:t> </a:t>
            </a:r>
            <a:r>
              <a:rPr lang="sv-SE" dirty="0" err="1"/>
              <a:t>above</a:t>
            </a:r>
            <a:r>
              <a:rPr lang="sv-SE" dirty="0"/>
              <a:t> </a:t>
            </a:r>
            <a:r>
              <a:rPr lang="sv-SE" dirty="0" err="1"/>
              <a:t>mentioned</a:t>
            </a:r>
            <a:r>
              <a:rPr lang="sv-SE" dirty="0"/>
              <a:t> </a:t>
            </a:r>
            <a:r>
              <a:rPr lang="sv-SE" dirty="0" err="1"/>
              <a:t>challanges</a:t>
            </a:r>
            <a:r>
              <a:rPr lang="sv-SE" dirty="0"/>
              <a:t> </a:t>
            </a:r>
            <a:r>
              <a:rPr lang="sv-SE" dirty="0" err="1"/>
              <a:t>define</a:t>
            </a:r>
            <a:r>
              <a:rPr lang="sv-SE" dirty="0"/>
              <a:t> </a:t>
            </a:r>
            <a:r>
              <a:rPr lang="sv-SE" dirty="0" err="1"/>
              <a:t>necessary</a:t>
            </a:r>
            <a:r>
              <a:rPr lang="sv-SE" dirty="0"/>
              <a:t> features </a:t>
            </a:r>
            <a:r>
              <a:rPr lang="sv-SE" dirty="0" err="1"/>
              <a:t>that</a:t>
            </a:r>
            <a:r>
              <a:rPr lang="sv-SE" dirty="0"/>
              <a:t> </a:t>
            </a:r>
            <a:r>
              <a:rPr lang="sv-SE" dirty="0" err="1"/>
              <a:t>inference</a:t>
            </a:r>
            <a:r>
              <a:rPr lang="sv-SE" dirty="0"/>
              <a:t> </a:t>
            </a:r>
            <a:r>
              <a:rPr lang="sv-SE" dirty="0" err="1"/>
              <a:t>method</a:t>
            </a:r>
            <a:r>
              <a:rPr lang="sv-SE" dirty="0"/>
              <a:t> </a:t>
            </a:r>
            <a:r>
              <a:rPr lang="sv-SE" dirty="0" err="1"/>
              <a:t>should</a:t>
            </a:r>
            <a:r>
              <a:rPr lang="sv-SE" dirty="0"/>
              <a:t> </a:t>
            </a:r>
            <a:r>
              <a:rPr lang="sv-SE" dirty="0" err="1"/>
              <a:t>contain</a:t>
            </a:r>
            <a:r>
              <a:rPr lang="sv-SE" dirty="0"/>
              <a:t>. </a:t>
            </a:r>
            <a:r>
              <a:rPr lang="sv-SE" dirty="0" err="1"/>
              <a:t>These</a:t>
            </a:r>
            <a:r>
              <a:rPr lang="sv-SE" dirty="0"/>
              <a:t> </a:t>
            </a:r>
            <a:r>
              <a:rPr lang="sv-SE" dirty="0" err="1"/>
              <a:t>can</a:t>
            </a:r>
            <a:r>
              <a:rPr lang="sv-SE" dirty="0"/>
              <a:t> be </a:t>
            </a:r>
            <a:r>
              <a:rPr lang="sv-SE" dirty="0" err="1"/>
              <a:t>summarized</a:t>
            </a:r>
            <a:r>
              <a:rPr lang="sv-SE" dirty="0"/>
              <a:t> by. </a:t>
            </a:r>
          </a:p>
        </p:txBody>
      </p:sp>
      <p:sp>
        <p:nvSpPr>
          <p:cNvPr id="4" name="Slide Number Placeholder 3"/>
          <p:cNvSpPr>
            <a:spLocks noGrp="1"/>
          </p:cNvSpPr>
          <p:nvPr>
            <p:ph type="sldNum" sz="quarter" idx="10"/>
          </p:nvPr>
        </p:nvSpPr>
        <p:spPr/>
        <p:txBody>
          <a:bodyPr/>
          <a:lstStyle/>
          <a:p>
            <a:fld id="{161A53A7-64CD-4D0E-AAE8-1AC9C79D7085}" type="slidenum">
              <a:rPr lang="sv-SE" smtClean="0"/>
              <a:t>13</a:t>
            </a:fld>
            <a:endParaRPr lang="sv-SE" dirty="0"/>
          </a:p>
        </p:txBody>
      </p:sp>
    </p:spTree>
    <p:extLst>
      <p:ext uri="{BB962C8B-B14F-4D97-AF65-F5344CB8AC3E}">
        <p14:creationId xmlns:p14="http://schemas.microsoft.com/office/powerpoint/2010/main" val="16978704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developed method that uses Bayesian statistics to </a:t>
            </a:r>
            <a:r>
              <a:rPr lang="en-US" dirty="0" err="1"/>
              <a:t>determin</a:t>
            </a:r>
            <a:r>
              <a:rPr lang="en-US" dirty="0"/>
              <a:t> conformational ensembles from a set of structural discrete models generated Rosetta structure prediction program. Our method primarily works with SAXS data but can also be complemented by NMR chemical shift data. In order to use a full benefit of Bayesian </a:t>
            </a:r>
            <a:r>
              <a:rPr lang="en-US" dirty="0" err="1"/>
              <a:t>inefernce</a:t>
            </a:r>
            <a:r>
              <a:rPr lang="en-US" dirty="0"/>
              <a:t> as well as </a:t>
            </a:r>
            <a:r>
              <a:rPr lang="en-US" dirty="0" err="1"/>
              <a:t>otimize</a:t>
            </a:r>
            <a:r>
              <a:rPr lang="en-US" dirty="0"/>
              <a:t> for speed we are using approximate variational inference to select models an complete Bayesian inference to infer final weights and their distributions. </a:t>
            </a:r>
          </a:p>
        </p:txBody>
      </p:sp>
      <p:sp>
        <p:nvSpPr>
          <p:cNvPr id="4" name="Slide Number Placeholder 3"/>
          <p:cNvSpPr>
            <a:spLocks noGrp="1"/>
          </p:cNvSpPr>
          <p:nvPr>
            <p:ph type="sldNum" sz="quarter" idx="10"/>
          </p:nvPr>
        </p:nvSpPr>
        <p:spPr/>
        <p:txBody>
          <a:bodyPr/>
          <a:lstStyle/>
          <a:p>
            <a:fld id="{161A53A7-64CD-4D0E-AAE8-1AC9C79D7085}" type="slidenum">
              <a:rPr lang="sv-SE" smtClean="0"/>
              <a:t>14</a:t>
            </a:fld>
            <a:endParaRPr lang="sv-SE" dirty="0"/>
          </a:p>
        </p:txBody>
      </p:sp>
    </p:spTree>
    <p:extLst>
      <p:ext uri="{BB962C8B-B14F-4D97-AF65-F5344CB8AC3E}">
        <p14:creationId xmlns:p14="http://schemas.microsoft.com/office/powerpoint/2010/main" val="39163209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a quick reminder about Bayesian statistics as we already heard a bit about them. </a:t>
            </a:r>
            <a:r>
              <a:rPr lang="en-US" dirty="0" err="1"/>
              <a:t>Bayeisna</a:t>
            </a:r>
            <a:r>
              <a:rPr lang="en-US" dirty="0"/>
              <a:t> inference is governed by a simple Bayes rule which couples </a:t>
            </a:r>
            <a:r>
              <a:rPr lang="en-US" dirty="0" err="1"/>
              <a:t>priror</a:t>
            </a:r>
            <a:r>
              <a:rPr lang="en-US" dirty="0"/>
              <a:t> distribution with likelihood functions in order to obtain posterior probability distribution over the parameters of </a:t>
            </a:r>
            <a:r>
              <a:rPr lang="en-US" dirty="0" err="1"/>
              <a:t>intrest</a:t>
            </a:r>
            <a:r>
              <a:rPr lang="en-US" dirty="0"/>
              <a:t>, which is normalized by the constant also </a:t>
            </a:r>
            <a:r>
              <a:rPr lang="en-US" dirty="0" err="1"/>
              <a:t>refered</a:t>
            </a:r>
            <a:r>
              <a:rPr lang="en-US" dirty="0"/>
              <a:t> as model evidence. </a:t>
            </a:r>
            <a:r>
              <a:rPr lang="en-US" dirty="0" err="1"/>
              <a:t>Visulay</a:t>
            </a:r>
            <a:r>
              <a:rPr lang="en-US" dirty="0"/>
              <a:t> illustrated at this small graph. </a:t>
            </a:r>
          </a:p>
        </p:txBody>
      </p:sp>
      <p:sp>
        <p:nvSpPr>
          <p:cNvPr id="4" name="Slide Number Placeholder 3"/>
          <p:cNvSpPr>
            <a:spLocks noGrp="1"/>
          </p:cNvSpPr>
          <p:nvPr>
            <p:ph type="sldNum" sz="quarter" idx="10"/>
          </p:nvPr>
        </p:nvSpPr>
        <p:spPr/>
        <p:txBody>
          <a:bodyPr/>
          <a:lstStyle/>
          <a:p>
            <a:fld id="{161A53A7-64CD-4D0E-AAE8-1AC9C79D7085}" type="slidenum">
              <a:rPr lang="sv-SE" smtClean="0"/>
              <a:t>16</a:t>
            </a:fld>
            <a:endParaRPr lang="sv-SE" dirty="0"/>
          </a:p>
        </p:txBody>
      </p:sp>
    </p:spTree>
    <p:extLst>
      <p:ext uri="{BB962C8B-B14F-4D97-AF65-F5344CB8AC3E}">
        <p14:creationId xmlns:p14="http://schemas.microsoft.com/office/powerpoint/2010/main" val="11082270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a:t>The variants </a:t>
            </a:r>
            <a:r>
              <a:rPr lang="sv-SE" dirty="0" err="1"/>
              <a:t>of</a:t>
            </a:r>
            <a:r>
              <a:rPr lang="sv-SE" dirty="0"/>
              <a:t> </a:t>
            </a:r>
            <a:r>
              <a:rPr lang="sv-SE" dirty="0" err="1"/>
              <a:t>Bayesian</a:t>
            </a:r>
            <a:r>
              <a:rPr lang="sv-SE" dirty="0"/>
              <a:t> </a:t>
            </a:r>
            <a:r>
              <a:rPr lang="sv-SE" dirty="0" err="1"/>
              <a:t>inference</a:t>
            </a:r>
            <a:r>
              <a:rPr lang="sv-SE" dirty="0"/>
              <a:t> </a:t>
            </a:r>
            <a:r>
              <a:rPr lang="sv-SE" dirty="0" err="1"/>
              <a:t>we</a:t>
            </a:r>
            <a:r>
              <a:rPr lang="sv-SE" dirty="0"/>
              <a:t> </a:t>
            </a:r>
            <a:r>
              <a:rPr lang="sv-SE" dirty="0" err="1"/>
              <a:t>are</a:t>
            </a:r>
            <a:r>
              <a:rPr lang="sv-SE" dirty="0"/>
              <a:t> </a:t>
            </a:r>
            <a:r>
              <a:rPr lang="sv-SE" dirty="0" err="1"/>
              <a:t>using</a:t>
            </a:r>
            <a:r>
              <a:rPr lang="sv-SE" dirty="0"/>
              <a:t> in </a:t>
            </a:r>
            <a:r>
              <a:rPr lang="sv-SE" dirty="0" err="1"/>
              <a:t>our</a:t>
            </a:r>
            <a:r>
              <a:rPr lang="sv-SE" dirty="0"/>
              <a:t> </a:t>
            </a:r>
            <a:r>
              <a:rPr lang="sv-SE" dirty="0" err="1"/>
              <a:t>method</a:t>
            </a:r>
            <a:r>
              <a:rPr lang="sv-SE" dirty="0"/>
              <a:t> </a:t>
            </a:r>
            <a:r>
              <a:rPr lang="sv-SE" dirty="0" err="1"/>
              <a:t>are</a:t>
            </a:r>
            <a:r>
              <a:rPr lang="sv-SE" dirty="0"/>
              <a:t> </a:t>
            </a:r>
            <a:r>
              <a:rPr lang="sv-SE" dirty="0" err="1"/>
              <a:t>also</a:t>
            </a:r>
            <a:r>
              <a:rPr lang="sv-SE" dirty="0"/>
              <a:t> </a:t>
            </a:r>
            <a:r>
              <a:rPr lang="sv-SE" dirty="0" err="1"/>
              <a:t>governed</a:t>
            </a:r>
            <a:r>
              <a:rPr lang="sv-SE" dirty="0"/>
              <a:t> by </a:t>
            </a:r>
            <a:r>
              <a:rPr lang="sv-SE" dirty="0" err="1"/>
              <a:t>thsi</a:t>
            </a:r>
            <a:r>
              <a:rPr lang="sv-SE" dirty="0"/>
              <a:t> </a:t>
            </a:r>
            <a:r>
              <a:rPr lang="sv-SE" dirty="0" err="1"/>
              <a:t>rule</a:t>
            </a:r>
            <a:r>
              <a:rPr lang="sv-SE" dirty="0"/>
              <a:t> and </a:t>
            </a:r>
            <a:r>
              <a:rPr lang="sv-SE" dirty="0" err="1"/>
              <a:t>can</a:t>
            </a:r>
            <a:r>
              <a:rPr lang="sv-SE" dirty="0"/>
              <a:t> be </a:t>
            </a:r>
            <a:r>
              <a:rPr lang="sv-SE" dirty="0" err="1"/>
              <a:t>defined</a:t>
            </a:r>
            <a:r>
              <a:rPr lang="sv-SE" dirty="0"/>
              <a:t> in </a:t>
            </a:r>
            <a:r>
              <a:rPr lang="sv-SE" dirty="0" err="1"/>
              <a:t>simillar</a:t>
            </a:r>
            <a:r>
              <a:rPr lang="sv-SE" dirty="0"/>
              <a:t>. The </a:t>
            </a:r>
            <a:r>
              <a:rPr lang="sv-SE" dirty="0" err="1"/>
              <a:t>main</a:t>
            </a:r>
            <a:r>
              <a:rPr lang="sv-SE" dirty="0"/>
              <a:t> </a:t>
            </a:r>
            <a:r>
              <a:rPr lang="sv-SE" dirty="0" err="1"/>
              <a:t>difference</a:t>
            </a:r>
            <a:r>
              <a:rPr lang="sv-SE" dirty="0"/>
              <a:t> </a:t>
            </a:r>
            <a:r>
              <a:rPr lang="sv-SE" dirty="0" err="1"/>
              <a:t>arise</a:t>
            </a:r>
            <a:r>
              <a:rPr lang="sv-SE" dirty="0"/>
              <a:t> from the </a:t>
            </a:r>
            <a:r>
              <a:rPr lang="sv-SE" dirty="0" err="1"/>
              <a:t>fact</a:t>
            </a:r>
            <a:r>
              <a:rPr lang="sv-SE" dirty="0"/>
              <a:t> </a:t>
            </a:r>
            <a:r>
              <a:rPr lang="sv-SE" dirty="0" err="1"/>
              <a:t>that</a:t>
            </a:r>
            <a:r>
              <a:rPr lang="sv-SE" dirty="0"/>
              <a:t> in the </a:t>
            </a:r>
            <a:r>
              <a:rPr lang="sv-SE" dirty="0" err="1"/>
              <a:t>variational</a:t>
            </a:r>
            <a:r>
              <a:rPr lang="sv-SE" dirty="0"/>
              <a:t> </a:t>
            </a:r>
            <a:r>
              <a:rPr lang="sv-SE" dirty="0" err="1"/>
              <a:t>inferece</a:t>
            </a:r>
            <a:r>
              <a:rPr lang="sv-SE" dirty="0"/>
              <a:t> </a:t>
            </a:r>
            <a:r>
              <a:rPr lang="sv-SE" dirty="0" err="1"/>
              <a:t>conformations</a:t>
            </a:r>
            <a:r>
              <a:rPr lang="sv-SE" dirty="0"/>
              <a:t> in the ensemble </a:t>
            </a:r>
            <a:r>
              <a:rPr lang="sv-SE" dirty="0" err="1"/>
              <a:t>are</a:t>
            </a:r>
            <a:r>
              <a:rPr lang="sv-SE" dirty="0"/>
              <a:t> </a:t>
            </a:r>
            <a:r>
              <a:rPr lang="sv-SE" dirty="0" err="1"/>
              <a:t>optimized</a:t>
            </a:r>
            <a:r>
              <a:rPr lang="sv-SE" dirty="0"/>
              <a:t>. </a:t>
            </a:r>
            <a:r>
              <a:rPr lang="sv-SE" dirty="0" err="1"/>
              <a:t>This</a:t>
            </a:r>
            <a:r>
              <a:rPr lang="sv-SE" dirty="0"/>
              <a:t> </a:t>
            </a:r>
            <a:r>
              <a:rPr lang="sv-SE" dirty="0" err="1"/>
              <a:t>optimizatin</a:t>
            </a:r>
            <a:r>
              <a:rPr lang="sv-SE" dirty="0"/>
              <a:t> </a:t>
            </a:r>
            <a:r>
              <a:rPr lang="sv-SE" dirty="0" err="1"/>
              <a:t>us</a:t>
            </a:r>
            <a:r>
              <a:rPr lang="sv-SE" dirty="0"/>
              <a:t> </a:t>
            </a:r>
            <a:r>
              <a:rPr lang="sv-SE" dirty="0" err="1"/>
              <a:t>convinently</a:t>
            </a:r>
            <a:r>
              <a:rPr lang="sv-SE" dirty="0"/>
              <a:t> </a:t>
            </a:r>
            <a:r>
              <a:rPr lang="sv-SE" dirty="0" err="1"/>
              <a:t>dobe</a:t>
            </a:r>
            <a:r>
              <a:rPr lang="sv-SE" dirty="0"/>
              <a:t> </a:t>
            </a:r>
            <a:r>
              <a:rPr lang="sv-SE" dirty="0" err="1"/>
              <a:t>using</a:t>
            </a:r>
            <a:r>
              <a:rPr lang="sv-SE" dirty="0"/>
              <a:t> </a:t>
            </a:r>
            <a:r>
              <a:rPr lang="sv-SE" dirty="0" err="1"/>
              <a:t>approximate</a:t>
            </a:r>
            <a:r>
              <a:rPr lang="sv-SE" dirty="0"/>
              <a:t> </a:t>
            </a:r>
            <a:r>
              <a:rPr lang="sv-SE" dirty="0" err="1"/>
              <a:t>inference</a:t>
            </a:r>
            <a:r>
              <a:rPr lang="sv-SE" dirty="0"/>
              <a:t> as </a:t>
            </a:r>
            <a:r>
              <a:rPr lang="sv-SE" dirty="0" err="1"/>
              <a:t>we</a:t>
            </a:r>
            <a:r>
              <a:rPr lang="sv-SE" dirty="0"/>
              <a:t> </a:t>
            </a:r>
            <a:r>
              <a:rPr lang="sv-SE" dirty="0" err="1"/>
              <a:t>trun</a:t>
            </a:r>
            <a:r>
              <a:rPr lang="sv-SE" dirty="0"/>
              <a:t> it </a:t>
            </a:r>
            <a:r>
              <a:rPr lang="sv-SE" dirty="0" err="1"/>
              <a:t>into</a:t>
            </a:r>
            <a:r>
              <a:rPr lang="sv-SE" dirty="0"/>
              <a:t> </a:t>
            </a:r>
            <a:r>
              <a:rPr lang="sv-SE" dirty="0" err="1"/>
              <a:t>optimization</a:t>
            </a:r>
            <a:r>
              <a:rPr lang="sv-SE" dirty="0"/>
              <a:t> problem by </a:t>
            </a:r>
            <a:r>
              <a:rPr lang="sv-SE" dirty="0" err="1"/>
              <a:t>assiming</a:t>
            </a:r>
            <a:r>
              <a:rPr lang="sv-SE" dirty="0"/>
              <a:t> the </a:t>
            </a:r>
            <a:r>
              <a:rPr lang="sv-SE" dirty="0" err="1"/>
              <a:t>type</a:t>
            </a:r>
            <a:r>
              <a:rPr lang="sv-SE" dirty="0"/>
              <a:t> </a:t>
            </a:r>
            <a:r>
              <a:rPr lang="sv-SE" dirty="0" err="1"/>
              <a:t>of</a:t>
            </a:r>
            <a:r>
              <a:rPr lang="sv-SE" dirty="0"/>
              <a:t> </a:t>
            </a:r>
            <a:r>
              <a:rPr lang="sv-SE" dirty="0" err="1"/>
              <a:t>posterior</a:t>
            </a:r>
            <a:r>
              <a:rPr lang="sv-SE" dirty="0"/>
              <a:t> distribution, </a:t>
            </a:r>
            <a:r>
              <a:rPr lang="sv-SE" dirty="0" err="1"/>
              <a:t>which</a:t>
            </a:r>
            <a:r>
              <a:rPr lang="sv-SE" dirty="0"/>
              <a:t> </a:t>
            </a:r>
            <a:r>
              <a:rPr lang="sv-SE" dirty="0" err="1"/>
              <a:t>allows</a:t>
            </a:r>
            <a:r>
              <a:rPr lang="sv-SE" dirty="0"/>
              <a:t> </a:t>
            </a:r>
            <a:r>
              <a:rPr lang="sv-SE" dirty="0" err="1"/>
              <a:t>both</a:t>
            </a:r>
            <a:r>
              <a:rPr lang="sv-SE" dirty="0"/>
              <a:t> for </a:t>
            </a:r>
            <a:r>
              <a:rPr lang="sv-SE" dirty="0" err="1"/>
              <a:t>complexity</a:t>
            </a:r>
            <a:r>
              <a:rPr lang="sv-SE" dirty="0"/>
              <a:t> </a:t>
            </a:r>
            <a:r>
              <a:rPr lang="sv-SE" dirty="0" err="1"/>
              <a:t>quantification</a:t>
            </a:r>
            <a:r>
              <a:rPr lang="sv-SE" dirty="0"/>
              <a:t> and speed </a:t>
            </a:r>
            <a:r>
              <a:rPr lang="sv-SE" dirty="0" err="1"/>
              <a:t>up</a:t>
            </a:r>
            <a:r>
              <a:rPr lang="sv-SE" dirty="0"/>
              <a:t>. </a:t>
            </a:r>
            <a:r>
              <a:rPr lang="sv-SE" dirty="0" err="1"/>
              <a:t>Complte</a:t>
            </a:r>
            <a:r>
              <a:rPr lang="sv-SE" dirty="0"/>
              <a:t> </a:t>
            </a:r>
            <a:r>
              <a:rPr lang="sv-SE" dirty="0" err="1"/>
              <a:t>Bayesian</a:t>
            </a:r>
            <a:r>
              <a:rPr lang="sv-SE" dirty="0"/>
              <a:t> </a:t>
            </a:r>
            <a:r>
              <a:rPr lang="sv-SE" dirty="0" err="1"/>
              <a:t>inference</a:t>
            </a:r>
            <a:r>
              <a:rPr lang="sv-SE" dirty="0"/>
              <a:t> is </a:t>
            </a:r>
            <a:r>
              <a:rPr lang="sv-SE" dirty="0" err="1"/>
              <a:t>slow</a:t>
            </a:r>
            <a:r>
              <a:rPr lang="sv-SE" dirty="0"/>
              <a:t> </a:t>
            </a:r>
            <a:r>
              <a:rPr lang="sv-SE" dirty="0" err="1"/>
              <a:t>but</a:t>
            </a:r>
            <a:r>
              <a:rPr lang="sv-SE" dirty="0"/>
              <a:t> it is </a:t>
            </a:r>
            <a:r>
              <a:rPr lang="sv-SE" dirty="0" err="1"/>
              <a:t>perfomred</a:t>
            </a:r>
            <a:r>
              <a:rPr lang="sv-SE" dirty="0"/>
              <a:t> on the </a:t>
            </a:r>
            <a:r>
              <a:rPr lang="sv-SE" dirty="0" err="1"/>
              <a:t>limitted</a:t>
            </a:r>
            <a:r>
              <a:rPr lang="sv-SE" dirty="0"/>
              <a:t> set </a:t>
            </a:r>
            <a:r>
              <a:rPr lang="sv-SE" dirty="0" err="1"/>
              <a:t>of</a:t>
            </a:r>
            <a:r>
              <a:rPr lang="sv-SE" dirty="0"/>
              <a:t> </a:t>
            </a:r>
            <a:r>
              <a:rPr lang="sv-SE" dirty="0" err="1"/>
              <a:t>conformers</a:t>
            </a:r>
            <a:r>
              <a:rPr lang="sv-SE" dirty="0"/>
              <a:t> and is </a:t>
            </a:r>
            <a:r>
              <a:rPr lang="sv-SE" dirty="0" err="1"/>
              <a:t>perfomed</a:t>
            </a:r>
            <a:r>
              <a:rPr lang="sv-SE" dirty="0"/>
              <a:t> </a:t>
            </a:r>
            <a:r>
              <a:rPr lang="sv-SE" dirty="0" err="1"/>
              <a:t>using</a:t>
            </a:r>
            <a:r>
              <a:rPr lang="sv-SE" dirty="0"/>
              <a:t> </a:t>
            </a:r>
            <a:r>
              <a:rPr lang="sv-SE" dirty="0" err="1"/>
              <a:t>Hamiltonian</a:t>
            </a:r>
            <a:r>
              <a:rPr lang="sv-SE" dirty="0"/>
              <a:t> Monte Carlo sampling. For the </a:t>
            </a:r>
            <a:r>
              <a:rPr lang="sv-SE" dirty="0" err="1"/>
              <a:t>completness</a:t>
            </a:r>
            <a:r>
              <a:rPr lang="sv-SE" dirty="0"/>
              <a:t> </a:t>
            </a:r>
            <a:r>
              <a:rPr lang="sv-SE" dirty="0" err="1"/>
              <a:t>of</a:t>
            </a:r>
            <a:r>
              <a:rPr lang="sv-SE" dirty="0"/>
              <a:t> definition </a:t>
            </a:r>
            <a:r>
              <a:rPr lang="sv-SE" dirty="0" err="1"/>
              <a:t>of</a:t>
            </a:r>
            <a:r>
              <a:rPr lang="sv-SE" dirty="0"/>
              <a:t> the terms in </a:t>
            </a:r>
            <a:r>
              <a:rPr lang="sv-SE" dirty="0" err="1"/>
              <a:t>Baye</a:t>
            </a:r>
            <a:r>
              <a:rPr lang="sv-SE" dirty="0"/>
              <a:t> </a:t>
            </a:r>
            <a:r>
              <a:rPr lang="sv-SE" dirty="0" err="1"/>
              <a:t>rule</a:t>
            </a:r>
            <a:r>
              <a:rPr lang="sv-SE" dirty="0"/>
              <a:t> I </a:t>
            </a:r>
            <a:r>
              <a:rPr lang="sv-SE" dirty="0" err="1"/>
              <a:t>should</a:t>
            </a:r>
            <a:r>
              <a:rPr lang="sv-SE" dirty="0"/>
              <a:t> </a:t>
            </a:r>
            <a:r>
              <a:rPr lang="sv-SE" dirty="0" err="1"/>
              <a:t>mention</a:t>
            </a:r>
            <a:r>
              <a:rPr lang="sv-SE" dirty="0"/>
              <a:t> </a:t>
            </a:r>
            <a:r>
              <a:rPr lang="sv-SE" dirty="0" err="1"/>
              <a:t>that</a:t>
            </a:r>
            <a:r>
              <a:rPr lang="sv-SE" dirty="0"/>
              <a:t> </a:t>
            </a:r>
            <a:r>
              <a:rPr lang="sv-SE" dirty="0" err="1"/>
              <a:t>we</a:t>
            </a:r>
            <a:r>
              <a:rPr lang="sv-SE" dirty="0"/>
              <a:t> </a:t>
            </a:r>
            <a:r>
              <a:rPr lang="sv-SE" dirty="0" err="1"/>
              <a:t>use</a:t>
            </a:r>
            <a:r>
              <a:rPr lang="sv-SE" dirty="0"/>
              <a:t> </a:t>
            </a:r>
            <a:r>
              <a:rPr lang="sv-SE" dirty="0" err="1"/>
              <a:t>Dirichlet</a:t>
            </a:r>
            <a:r>
              <a:rPr lang="sv-SE" dirty="0"/>
              <a:t> distribution to </a:t>
            </a:r>
            <a:r>
              <a:rPr lang="sv-SE" dirty="0" err="1"/>
              <a:t>define</a:t>
            </a:r>
            <a:r>
              <a:rPr lang="sv-SE" dirty="0"/>
              <a:t> priors, </a:t>
            </a:r>
            <a:r>
              <a:rPr lang="sv-SE" dirty="0" err="1"/>
              <a:t>which</a:t>
            </a:r>
            <a:r>
              <a:rPr lang="sv-SE" dirty="0"/>
              <a:t> is </a:t>
            </a:r>
            <a:r>
              <a:rPr lang="sv-SE" dirty="0" err="1"/>
              <a:t>due</a:t>
            </a:r>
            <a:r>
              <a:rPr lang="sv-SE" dirty="0"/>
              <a:t> to the </a:t>
            </a:r>
            <a:r>
              <a:rPr lang="sv-SE" dirty="0" err="1"/>
              <a:t>fact</a:t>
            </a:r>
            <a:r>
              <a:rPr lang="sv-SE" dirty="0"/>
              <a:t> </a:t>
            </a:r>
            <a:r>
              <a:rPr lang="sv-SE" dirty="0" err="1"/>
              <a:t>that</a:t>
            </a:r>
            <a:r>
              <a:rPr lang="sv-SE" dirty="0"/>
              <a:t> parameters in </a:t>
            </a:r>
            <a:r>
              <a:rPr lang="sv-SE" dirty="0" err="1"/>
              <a:t>this</a:t>
            </a:r>
            <a:r>
              <a:rPr lang="sv-SE" dirty="0"/>
              <a:t> distribution </a:t>
            </a:r>
            <a:r>
              <a:rPr lang="sv-SE" dirty="0" err="1"/>
              <a:t>sum</a:t>
            </a:r>
            <a:r>
              <a:rPr lang="sv-SE" dirty="0"/>
              <a:t> </a:t>
            </a:r>
            <a:r>
              <a:rPr lang="sv-SE" dirty="0" err="1"/>
              <a:t>up</a:t>
            </a:r>
            <a:r>
              <a:rPr lang="sv-SE" dirty="0"/>
              <a:t> to </a:t>
            </a:r>
            <a:r>
              <a:rPr lang="sv-SE" dirty="0" err="1"/>
              <a:t>one</a:t>
            </a:r>
            <a:r>
              <a:rPr lang="sv-SE" dirty="0"/>
              <a:t>, </a:t>
            </a:r>
            <a:r>
              <a:rPr lang="sv-SE" dirty="0" err="1"/>
              <a:t>which</a:t>
            </a:r>
            <a:r>
              <a:rPr lang="sv-SE" dirty="0"/>
              <a:t> is </a:t>
            </a:r>
            <a:r>
              <a:rPr lang="sv-SE" dirty="0" err="1"/>
              <a:t>convinet</a:t>
            </a:r>
            <a:r>
              <a:rPr lang="sv-SE" dirty="0"/>
              <a:t> </a:t>
            </a:r>
            <a:r>
              <a:rPr lang="sv-SE" dirty="0" err="1"/>
              <a:t>way</a:t>
            </a:r>
            <a:r>
              <a:rPr lang="sv-SE" dirty="0"/>
              <a:t> to </a:t>
            </a:r>
            <a:r>
              <a:rPr lang="sv-SE" dirty="0" err="1"/>
              <a:t>constrai</a:t>
            </a:r>
            <a:r>
              <a:rPr lang="sv-SE" dirty="0"/>
              <a:t> population </a:t>
            </a:r>
            <a:r>
              <a:rPr lang="sv-SE" dirty="0" err="1"/>
              <a:t>weights</a:t>
            </a:r>
            <a:r>
              <a:rPr lang="sv-SE" dirty="0"/>
              <a:t>. And </a:t>
            </a:r>
            <a:r>
              <a:rPr lang="sv-SE" dirty="0" err="1"/>
              <a:t>that</a:t>
            </a:r>
            <a:r>
              <a:rPr lang="sv-SE" dirty="0"/>
              <a:t> </a:t>
            </a:r>
            <a:r>
              <a:rPr lang="sv-SE" dirty="0" err="1"/>
              <a:t>we</a:t>
            </a:r>
            <a:r>
              <a:rPr lang="sv-SE" dirty="0"/>
              <a:t> </a:t>
            </a:r>
            <a:r>
              <a:rPr lang="sv-SE" dirty="0" err="1"/>
              <a:t>apply</a:t>
            </a:r>
            <a:r>
              <a:rPr lang="sv-SE" dirty="0"/>
              <a:t> Normal distribution to </a:t>
            </a:r>
            <a:r>
              <a:rPr lang="sv-SE" dirty="0" err="1"/>
              <a:t>define</a:t>
            </a:r>
            <a:r>
              <a:rPr lang="sv-SE" dirty="0"/>
              <a:t> </a:t>
            </a:r>
            <a:r>
              <a:rPr lang="sv-SE" dirty="0" err="1"/>
              <a:t>likelihood</a:t>
            </a:r>
            <a:r>
              <a:rPr lang="sv-SE" dirty="0"/>
              <a:t> </a:t>
            </a:r>
            <a:r>
              <a:rPr lang="sv-SE" dirty="0" err="1"/>
              <a:t>functions</a:t>
            </a:r>
            <a:r>
              <a:rPr lang="sv-SE" dirty="0"/>
              <a:t>. </a:t>
            </a:r>
          </a:p>
        </p:txBody>
      </p:sp>
      <p:sp>
        <p:nvSpPr>
          <p:cNvPr id="4" name="Slide Number Placeholder 3"/>
          <p:cNvSpPr>
            <a:spLocks noGrp="1"/>
          </p:cNvSpPr>
          <p:nvPr>
            <p:ph type="sldNum" sz="quarter" idx="10"/>
          </p:nvPr>
        </p:nvSpPr>
        <p:spPr/>
        <p:txBody>
          <a:bodyPr/>
          <a:lstStyle/>
          <a:p>
            <a:fld id="{161A53A7-64CD-4D0E-AAE8-1AC9C79D7085}" type="slidenum">
              <a:rPr lang="sv-SE" smtClean="0"/>
              <a:t>17</a:t>
            </a:fld>
            <a:endParaRPr lang="sv-SE" dirty="0"/>
          </a:p>
        </p:txBody>
      </p:sp>
    </p:spTree>
    <p:extLst>
      <p:ext uri="{BB962C8B-B14F-4D97-AF65-F5344CB8AC3E}">
        <p14:creationId xmlns:p14="http://schemas.microsoft.com/office/powerpoint/2010/main" val="34821023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err="1"/>
              <a:t>This</a:t>
            </a:r>
            <a:r>
              <a:rPr lang="sv-SE" dirty="0"/>
              <a:t> is </a:t>
            </a:r>
            <a:r>
              <a:rPr lang="sv-SE" dirty="0" err="1"/>
              <a:t>also</a:t>
            </a:r>
            <a:r>
              <a:rPr lang="sv-SE" dirty="0"/>
              <a:t> </a:t>
            </a:r>
            <a:r>
              <a:rPr lang="sv-SE" dirty="0" err="1"/>
              <a:t>tru</a:t>
            </a:r>
            <a:r>
              <a:rPr lang="sv-SE" dirty="0"/>
              <a:t> for NMR data and </a:t>
            </a:r>
            <a:r>
              <a:rPr lang="sv-SE" dirty="0" err="1"/>
              <a:t>we</a:t>
            </a:r>
            <a:r>
              <a:rPr lang="sv-SE" dirty="0"/>
              <a:t> </a:t>
            </a:r>
            <a:r>
              <a:rPr lang="sv-SE" dirty="0" err="1"/>
              <a:t>additionally</a:t>
            </a:r>
            <a:r>
              <a:rPr lang="sv-SE" dirty="0"/>
              <a:t> </a:t>
            </a:r>
            <a:r>
              <a:rPr lang="sv-SE" dirty="0" err="1"/>
              <a:t>assime</a:t>
            </a:r>
            <a:r>
              <a:rPr lang="sv-SE" dirty="0"/>
              <a:t> </a:t>
            </a:r>
            <a:r>
              <a:rPr lang="sv-SE" dirty="0" err="1"/>
              <a:t>that</a:t>
            </a:r>
            <a:r>
              <a:rPr lang="sv-SE" dirty="0"/>
              <a:t> </a:t>
            </a:r>
            <a:r>
              <a:rPr lang="sv-SE" dirty="0" err="1"/>
              <a:t>each</a:t>
            </a:r>
            <a:r>
              <a:rPr lang="sv-SE" dirty="0"/>
              <a:t> data </a:t>
            </a:r>
            <a:r>
              <a:rPr lang="sv-SE" dirty="0" err="1"/>
              <a:t>point</a:t>
            </a:r>
            <a:r>
              <a:rPr lang="sv-SE" dirty="0"/>
              <a:t> is </a:t>
            </a:r>
            <a:r>
              <a:rPr lang="sv-SE" dirty="0" err="1"/>
              <a:t>indepent</a:t>
            </a:r>
            <a:r>
              <a:rPr lang="sv-SE" dirty="0"/>
              <a:t>, </a:t>
            </a:r>
            <a:r>
              <a:rPr lang="sv-SE" dirty="0" err="1"/>
              <a:t>which</a:t>
            </a:r>
            <a:r>
              <a:rPr lang="sv-SE" dirty="0"/>
              <a:t> makes the overall </a:t>
            </a:r>
            <a:r>
              <a:rPr lang="sv-SE" dirty="0" err="1"/>
              <a:t>formulation</a:t>
            </a:r>
            <a:r>
              <a:rPr lang="sv-SE" dirty="0"/>
              <a:t> </a:t>
            </a:r>
            <a:r>
              <a:rPr lang="sv-SE" dirty="0" err="1"/>
              <a:t>of</a:t>
            </a:r>
            <a:r>
              <a:rPr lang="sv-SE" dirty="0"/>
              <a:t> </a:t>
            </a:r>
            <a:r>
              <a:rPr lang="sv-SE" dirty="0" err="1"/>
              <a:t>likelihood</a:t>
            </a:r>
            <a:r>
              <a:rPr lang="sv-SE" dirty="0"/>
              <a:t> </a:t>
            </a:r>
            <a:r>
              <a:rPr lang="sv-SE" dirty="0" err="1"/>
              <a:t>function</a:t>
            </a:r>
            <a:r>
              <a:rPr lang="sv-SE" dirty="0"/>
              <a:t> </a:t>
            </a:r>
            <a:r>
              <a:rPr lang="sv-SE" dirty="0" err="1"/>
              <a:t>mathematically</a:t>
            </a:r>
            <a:r>
              <a:rPr lang="sv-SE" dirty="0"/>
              <a:t> </a:t>
            </a:r>
            <a:r>
              <a:rPr lang="sv-SE" dirty="0" err="1"/>
              <a:t>tractable</a:t>
            </a:r>
            <a:r>
              <a:rPr lang="sv-SE" dirty="0"/>
              <a:t>. And </a:t>
            </a:r>
            <a:r>
              <a:rPr lang="sv-SE" dirty="0" err="1"/>
              <a:t>this</a:t>
            </a:r>
            <a:r>
              <a:rPr lang="sv-SE" dirty="0"/>
              <a:t> </a:t>
            </a:r>
            <a:r>
              <a:rPr lang="sv-SE" dirty="0" err="1"/>
              <a:t>how</a:t>
            </a:r>
            <a:r>
              <a:rPr lang="sv-SE" dirty="0"/>
              <a:t> </a:t>
            </a:r>
            <a:r>
              <a:rPr lang="sv-SE" dirty="0" err="1"/>
              <a:t>we</a:t>
            </a:r>
            <a:r>
              <a:rPr lang="sv-SE" dirty="0"/>
              <a:t> </a:t>
            </a:r>
            <a:r>
              <a:rPr lang="sv-SE" dirty="0" err="1"/>
              <a:t>describe</a:t>
            </a:r>
            <a:r>
              <a:rPr lang="sv-SE" dirty="0"/>
              <a:t> experimental data. In </a:t>
            </a:r>
            <a:r>
              <a:rPr lang="sv-SE" dirty="0" err="1"/>
              <a:t>contrast</a:t>
            </a:r>
            <a:r>
              <a:rPr lang="sv-SE" dirty="0"/>
              <a:t> in order to </a:t>
            </a:r>
            <a:r>
              <a:rPr lang="sv-SE" dirty="0" err="1"/>
              <a:t>incorporate</a:t>
            </a:r>
            <a:r>
              <a:rPr lang="sv-SE" dirty="0"/>
              <a:t> information </a:t>
            </a:r>
            <a:r>
              <a:rPr lang="sv-SE" dirty="0" err="1"/>
              <a:t>about</a:t>
            </a:r>
            <a:r>
              <a:rPr lang="sv-SE" dirty="0"/>
              <a:t> </a:t>
            </a:r>
            <a:r>
              <a:rPr lang="sv-SE" dirty="0" err="1"/>
              <a:t>energy</a:t>
            </a:r>
            <a:r>
              <a:rPr lang="sv-SE" dirty="0"/>
              <a:t> </a:t>
            </a:r>
            <a:r>
              <a:rPr lang="sv-SE" dirty="0" err="1"/>
              <a:t>of</a:t>
            </a:r>
            <a:r>
              <a:rPr lang="sv-SE" dirty="0"/>
              <a:t> the </a:t>
            </a:r>
            <a:r>
              <a:rPr lang="sv-SE" dirty="0" err="1"/>
              <a:t>conformers</a:t>
            </a:r>
            <a:r>
              <a:rPr lang="sv-SE" dirty="0"/>
              <a:t> </a:t>
            </a:r>
            <a:r>
              <a:rPr lang="sv-SE" dirty="0" err="1"/>
              <a:t>that</a:t>
            </a:r>
            <a:r>
              <a:rPr lang="sv-SE" dirty="0"/>
              <a:t> </a:t>
            </a:r>
            <a:r>
              <a:rPr lang="sv-SE" dirty="0" err="1"/>
              <a:t>we</a:t>
            </a:r>
            <a:r>
              <a:rPr lang="sv-SE" dirty="0"/>
              <a:t> </a:t>
            </a:r>
            <a:r>
              <a:rPr lang="sv-SE" dirty="0" err="1"/>
              <a:t>obtain</a:t>
            </a:r>
            <a:r>
              <a:rPr lang="sv-SE" dirty="0"/>
              <a:t> from </a:t>
            </a:r>
            <a:r>
              <a:rPr lang="sv-SE" dirty="0" err="1"/>
              <a:t>molecular</a:t>
            </a:r>
            <a:r>
              <a:rPr lang="sv-SE" dirty="0"/>
              <a:t> simulations </a:t>
            </a:r>
            <a:r>
              <a:rPr lang="sv-SE" dirty="0" err="1"/>
              <a:t>with</a:t>
            </a:r>
            <a:r>
              <a:rPr lang="sv-SE" dirty="0"/>
              <a:t> </a:t>
            </a:r>
            <a:r>
              <a:rPr lang="sv-SE" dirty="0" err="1"/>
              <a:t>Rosetta</a:t>
            </a:r>
            <a:r>
              <a:rPr lang="sv-SE" dirty="0"/>
              <a:t> </a:t>
            </a:r>
            <a:r>
              <a:rPr lang="sv-SE" dirty="0" err="1"/>
              <a:t>we</a:t>
            </a:r>
            <a:r>
              <a:rPr lang="sv-SE" dirty="0"/>
              <a:t> bias the definition </a:t>
            </a:r>
            <a:r>
              <a:rPr lang="sv-SE" dirty="0" err="1"/>
              <a:t>of</a:t>
            </a:r>
            <a:r>
              <a:rPr lang="sv-SE" dirty="0"/>
              <a:t> prior. </a:t>
            </a:r>
            <a:r>
              <a:rPr lang="sv-SE" dirty="0" err="1"/>
              <a:t>Alltogher</a:t>
            </a:r>
            <a:r>
              <a:rPr lang="sv-SE" dirty="0"/>
              <a:t> </a:t>
            </a:r>
            <a:r>
              <a:rPr lang="sv-SE" dirty="0" err="1"/>
              <a:t>we</a:t>
            </a:r>
            <a:r>
              <a:rPr lang="sv-SE" dirty="0"/>
              <a:t> </a:t>
            </a:r>
            <a:r>
              <a:rPr lang="sv-SE" dirty="0" err="1"/>
              <a:t>have</a:t>
            </a:r>
            <a:r>
              <a:rPr lang="sv-SE" dirty="0"/>
              <a:t> a </a:t>
            </a:r>
            <a:r>
              <a:rPr lang="sv-SE" dirty="0" err="1"/>
              <a:t>framweork</a:t>
            </a:r>
            <a:r>
              <a:rPr lang="sv-SE" dirty="0"/>
              <a:t> to </a:t>
            </a:r>
            <a:r>
              <a:rPr lang="sv-SE" dirty="0" err="1"/>
              <a:t>introduce</a:t>
            </a:r>
            <a:r>
              <a:rPr lang="sv-SE" dirty="0"/>
              <a:t> different </a:t>
            </a:r>
            <a:r>
              <a:rPr lang="sv-SE" dirty="0" err="1"/>
              <a:t>sources</a:t>
            </a:r>
            <a:r>
              <a:rPr lang="sv-SE" dirty="0"/>
              <a:t> </a:t>
            </a:r>
            <a:r>
              <a:rPr lang="sv-SE" dirty="0" err="1"/>
              <a:t>of</a:t>
            </a:r>
            <a:r>
              <a:rPr lang="sv-SE" dirty="0"/>
              <a:t> </a:t>
            </a:r>
            <a:r>
              <a:rPr lang="sv-SE" dirty="0" err="1"/>
              <a:t>structural</a:t>
            </a:r>
            <a:r>
              <a:rPr lang="sv-SE" dirty="0"/>
              <a:t> data. </a:t>
            </a:r>
          </a:p>
        </p:txBody>
      </p:sp>
      <p:sp>
        <p:nvSpPr>
          <p:cNvPr id="4" name="Slide Number Placeholder 3"/>
          <p:cNvSpPr>
            <a:spLocks noGrp="1"/>
          </p:cNvSpPr>
          <p:nvPr>
            <p:ph type="sldNum" sz="quarter" idx="10"/>
          </p:nvPr>
        </p:nvSpPr>
        <p:spPr/>
        <p:txBody>
          <a:bodyPr/>
          <a:lstStyle/>
          <a:p>
            <a:fld id="{161A53A7-64CD-4D0E-AAE8-1AC9C79D7085}" type="slidenum">
              <a:rPr lang="sv-SE" smtClean="0"/>
              <a:t>18</a:t>
            </a:fld>
            <a:endParaRPr lang="sv-SE" dirty="0"/>
          </a:p>
        </p:txBody>
      </p:sp>
    </p:spTree>
    <p:extLst>
      <p:ext uri="{BB962C8B-B14F-4D97-AF65-F5344CB8AC3E}">
        <p14:creationId xmlns:p14="http://schemas.microsoft.com/office/powerpoint/2010/main" val="16868269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a:t>I just </a:t>
            </a:r>
            <a:r>
              <a:rPr lang="sv-SE" dirty="0" err="1"/>
              <a:t>also</a:t>
            </a:r>
            <a:r>
              <a:rPr lang="sv-SE" dirty="0"/>
              <a:t> </a:t>
            </a:r>
            <a:r>
              <a:rPr lang="sv-SE" dirty="0" err="1"/>
              <a:t>want</a:t>
            </a:r>
            <a:r>
              <a:rPr lang="sv-SE" dirty="0"/>
              <a:t> to </a:t>
            </a:r>
            <a:r>
              <a:rPr lang="sv-SE" dirty="0" err="1"/>
              <a:t>briefly</a:t>
            </a:r>
            <a:r>
              <a:rPr lang="sv-SE" dirty="0"/>
              <a:t> </a:t>
            </a:r>
            <a:r>
              <a:rPr lang="sv-SE" dirty="0" err="1"/>
              <a:t>mention</a:t>
            </a:r>
            <a:r>
              <a:rPr lang="sv-SE" dirty="0"/>
              <a:t> </a:t>
            </a:r>
            <a:r>
              <a:rPr lang="sv-SE" dirty="0" err="1"/>
              <a:t>some</a:t>
            </a:r>
            <a:r>
              <a:rPr lang="sv-SE" dirty="0"/>
              <a:t> </a:t>
            </a:r>
            <a:r>
              <a:rPr lang="sv-SE" dirty="0" err="1"/>
              <a:t>algorithimic</a:t>
            </a:r>
            <a:r>
              <a:rPr lang="sv-SE" dirty="0"/>
              <a:t> </a:t>
            </a:r>
            <a:r>
              <a:rPr lang="sv-SE" dirty="0" err="1"/>
              <a:t>details</a:t>
            </a:r>
            <a:r>
              <a:rPr lang="sv-SE" dirty="0"/>
              <a:t> </a:t>
            </a:r>
            <a:r>
              <a:rPr lang="sv-SE" dirty="0" err="1"/>
              <a:t>of</a:t>
            </a:r>
            <a:r>
              <a:rPr lang="sv-SE" dirty="0"/>
              <a:t> </a:t>
            </a:r>
            <a:r>
              <a:rPr lang="sv-SE" dirty="0" err="1"/>
              <a:t>approximate</a:t>
            </a:r>
            <a:r>
              <a:rPr lang="sv-SE" dirty="0"/>
              <a:t> </a:t>
            </a:r>
            <a:r>
              <a:rPr lang="sv-SE" dirty="0" err="1"/>
              <a:t>inference</a:t>
            </a:r>
            <a:r>
              <a:rPr lang="sv-SE" dirty="0"/>
              <a:t>. The </a:t>
            </a:r>
            <a:r>
              <a:rPr lang="sv-SE" dirty="0" err="1"/>
              <a:t>algorithm</a:t>
            </a:r>
            <a:r>
              <a:rPr lang="sv-SE" dirty="0"/>
              <a:t> </a:t>
            </a:r>
            <a:r>
              <a:rPr lang="sv-SE" dirty="0" err="1"/>
              <a:t>works</a:t>
            </a:r>
            <a:r>
              <a:rPr lang="sv-SE" dirty="0"/>
              <a:t> </a:t>
            </a:r>
            <a:r>
              <a:rPr lang="sv-SE" dirty="0" err="1"/>
              <a:t>iteratively</a:t>
            </a:r>
            <a:r>
              <a:rPr lang="sv-SE" dirty="0"/>
              <a:t> by </a:t>
            </a:r>
            <a:r>
              <a:rPr lang="sv-SE" dirty="0" err="1"/>
              <a:t>infering</a:t>
            </a:r>
            <a:r>
              <a:rPr lang="sv-SE" dirty="0"/>
              <a:t> </a:t>
            </a:r>
            <a:r>
              <a:rPr lang="sv-SE" dirty="0" err="1"/>
              <a:t>weights</a:t>
            </a:r>
            <a:r>
              <a:rPr lang="sv-SE" dirty="0"/>
              <a:t> for a given set </a:t>
            </a:r>
            <a:r>
              <a:rPr lang="sv-SE" dirty="0" err="1"/>
              <a:t>of</a:t>
            </a:r>
            <a:r>
              <a:rPr lang="sv-SE" dirty="0"/>
              <a:t> </a:t>
            </a:r>
            <a:r>
              <a:rPr lang="sv-SE" dirty="0" err="1"/>
              <a:t>conformers</a:t>
            </a:r>
            <a:r>
              <a:rPr lang="sv-SE" dirty="0"/>
              <a:t> and </a:t>
            </a:r>
            <a:r>
              <a:rPr lang="sv-SE" dirty="0" err="1"/>
              <a:t>then</a:t>
            </a:r>
            <a:r>
              <a:rPr lang="sv-SE" dirty="0"/>
              <a:t> </a:t>
            </a:r>
            <a:r>
              <a:rPr lang="sv-SE" dirty="0" err="1"/>
              <a:t>removing</a:t>
            </a:r>
            <a:r>
              <a:rPr lang="sv-SE" dirty="0"/>
              <a:t> </a:t>
            </a:r>
            <a:r>
              <a:rPr lang="sv-SE" dirty="0" err="1"/>
              <a:t>this</a:t>
            </a:r>
            <a:r>
              <a:rPr lang="sv-SE" dirty="0"/>
              <a:t> </a:t>
            </a:r>
            <a:r>
              <a:rPr lang="sv-SE" dirty="0" err="1"/>
              <a:t>which</a:t>
            </a:r>
            <a:r>
              <a:rPr lang="sv-SE" dirty="0"/>
              <a:t> </a:t>
            </a:r>
            <a:r>
              <a:rPr lang="sv-SE" dirty="0" err="1"/>
              <a:t>are</a:t>
            </a:r>
            <a:r>
              <a:rPr lang="sv-SE" dirty="0"/>
              <a:t> </a:t>
            </a:r>
            <a:r>
              <a:rPr lang="sv-SE" dirty="0" err="1"/>
              <a:t>below</a:t>
            </a:r>
            <a:r>
              <a:rPr lang="sv-SE" dirty="0"/>
              <a:t> </a:t>
            </a:r>
            <a:r>
              <a:rPr lang="sv-SE" dirty="0" err="1"/>
              <a:t>preset</a:t>
            </a:r>
            <a:r>
              <a:rPr lang="sv-SE" dirty="0"/>
              <a:t> </a:t>
            </a:r>
            <a:r>
              <a:rPr lang="sv-SE" dirty="0" err="1"/>
              <a:t>threshold</a:t>
            </a:r>
            <a:r>
              <a:rPr lang="sv-SE" dirty="0"/>
              <a:t> </a:t>
            </a:r>
            <a:r>
              <a:rPr lang="sv-SE" dirty="0" err="1"/>
              <a:t>wcut</a:t>
            </a:r>
            <a:r>
              <a:rPr lang="sv-SE" dirty="0"/>
              <a:t>. </a:t>
            </a:r>
            <a:r>
              <a:rPr lang="sv-SE" dirty="0" err="1"/>
              <a:t>Once</a:t>
            </a:r>
            <a:r>
              <a:rPr lang="sv-SE" dirty="0"/>
              <a:t> </a:t>
            </a:r>
            <a:r>
              <a:rPr lang="sv-SE" dirty="0" err="1"/>
              <a:t>this</a:t>
            </a:r>
            <a:r>
              <a:rPr lang="sv-SE" dirty="0"/>
              <a:t> is </a:t>
            </a:r>
            <a:r>
              <a:rPr lang="sv-SE" dirty="0" err="1"/>
              <a:t>done</a:t>
            </a:r>
            <a:r>
              <a:rPr lang="sv-SE" dirty="0"/>
              <a:t> the </a:t>
            </a:r>
            <a:r>
              <a:rPr lang="sv-SE" dirty="0" err="1"/>
              <a:t>model</a:t>
            </a:r>
            <a:r>
              <a:rPr lang="sv-SE" dirty="0"/>
              <a:t> </a:t>
            </a:r>
            <a:r>
              <a:rPr lang="sv-SE" dirty="0" err="1"/>
              <a:t>evidence</a:t>
            </a:r>
            <a:r>
              <a:rPr lang="sv-SE" dirty="0"/>
              <a:t> is </a:t>
            </a:r>
            <a:r>
              <a:rPr lang="sv-SE" dirty="0" err="1"/>
              <a:t>caluclted</a:t>
            </a:r>
            <a:r>
              <a:rPr lang="sv-SE" dirty="0"/>
              <a:t> for </a:t>
            </a:r>
            <a:r>
              <a:rPr lang="sv-SE" dirty="0" err="1"/>
              <a:t>selected</a:t>
            </a:r>
            <a:r>
              <a:rPr lang="sv-SE" dirty="0"/>
              <a:t> ensemble and it is  </a:t>
            </a:r>
            <a:r>
              <a:rPr lang="sv-SE" dirty="0" err="1"/>
              <a:t>further</a:t>
            </a:r>
            <a:r>
              <a:rPr lang="sv-SE" dirty="0"/>
              <a:t> </a:t>
            </a:r>
            <a:r>
              <a:rPr lang="sv-SE" dirty="0" err="1"/>
              <a:t>compared</a:t>
            </a:r>
            <a:r>
              <a:rPr lang="sv-SE" dirty="0"/>
              <a:t> </a:t>
            </a:r>
            <a:r>
              <a:rPr lang="sv-SE" dirty="0" err="1"/>
              <a:t>with</a:t>
            </a:r>
            <a:r>
              <a:rPr lang="sv-SE" dirty="0"/>
              <a:t> ME from </a:t>
            </a:r>
            <a:r>
              <a:rPr lang="sv-SE" dirty="0" err="1"/>
              <a:t>previous</a:t>
            </a:r>
            <a:r>
              <a:rPr lang="sv-SE" dirty="0"/>
              <a:t> </a:t>
            </a:r>
            <a:r>
              <a:rPr lang="sv-SE" dirty="0" err="1"/>
              <a:t>run</a:t>
            </a:r>
            <a:r>
              <a:rPr lang="sv-SE" dirty="0"/>
              <a:t>. If it </a:t>
            </a:r>
            <a:r>
              <a:rPr lang="sv-SE" dirty="0" err="1"/>
              <a:t>imporves</a:t>
            </a:r>
            <a:r>
              <a:rPr lang="sv-SE" dirty="0"/>
              <a:t> </a:t>
            </a:r>
            <a:r>
              <a:rPr lang="sv-SE" dirty="0" err="1"/>
              <a:t>algorithm</a:t>
            </a:r>
            <a:r>
              <a:rPr lang="sv-SE" dirty="0"/>
              <a:t> </a:t>
            </a:r>
            <a:r>
              <a:rPr lang="sv-SE" dirty="0" err="1"/>
              <a:t>continues</a:t>
            </a:r>
            <a:r>
              <a:rPr lang="sv-SE" dirty="0"/>
              <a:t> </a:t>
            </a:r>
            <a:r>
              <a:rPr lang="sv-SE" dirty="0" err="1"/>
              <a:t>if</a:t>
            </a:r>
            <a:r>
              <a:rPr lang="sv-SE" dirty="0"/>
              <a:t> not final ensemble is </a:t>
            </a:r>
            <a:r>
              <a:rPr lang="sv-SE" dirty="0" err="1"/>
              <a:t>returned</a:t>
            </a:r>
            <a:r>
              <a:rPr lang="sv-SE" dirty="0"/>
              <a:t>. It </a:t>
            </a:r>
            <a:r>
              <a:rPr lang="sv-SE" dirty="0" err="1"/>
              <a:t>can</a:t>
            </a:r>
            <a:r>
              <a:rPr lang="sv-SE" dirty="0"/>
              <a:t> be </a:t>
            </a:r>
            <a:r>
              <a:rPr lang="sv-SE" dirty="0" err="1"/>
              <a:t>demonstrated</a:t>
            </a:r>
            <a:r>
              <a:rPr lang="sv-SE" dirty="0"/>
              <a:t> </a:t>
            </a:r>
            <a:r>
              <a:rPr lang="sv-SE" dirty="0" err="1"/>
              <a:t>that</a:t>
            </a:r>
            <a:r>
              <a:rPr lang="sv-SE" dirty="0"/>
              <a:t> by </a:t>
            </a:r>
            <a:r>
              <a:rPr lang="sv-SE" dirty="0" err="1"/>
              <a:t>optimizing</a:t>
            </a:r>
            <a:r>
              <a:rPr lang="sv-SE" dirty="0"/>
              <a:t> </a:t>
            </a:r>
            <a:r>
              <a:rPr lang="sv-SE" dirty="0" err="1"/>
              <a:t>model</a:t>
            </a:r>
            <a:r>
              <a:rPr lang="sv-SE" dirty="0"/>
              <a:t> </a:t>
            </a:r>
            <a:r>
              <a:rPr lang="sv-SE" dirty="0" err="1"/>
              <a:t>evidence</a:t>
            </a:r>
            <a:r>
              <a:rPr lang="sv-SE" dirty="0"/>
              <a:t>, </a:t>
            </a:r>
            <a:r>
              <a:rPr lang="sv-SE" dirty="0" err="1"/>
              <a:t>which</a:t>
            </a:r>
            <a:r>
              <a:rPr lang="sv-SE" dirty="0"/>
              <a:t> is </a:t>
            </a:r>
            <a:r>
              <a:rPr lang="sv-SE" dirty="0" err="1"/>
              <a:t>this</a:t>
            </a:r>
            <a:r>
              <a:rPr lang="sv-SE" dirty="0"/>
              <a:t> </a:t>
            </a:r>
            <a:r>
              <a:rPr lang="sv-SE" dirty="0" err="1"/>
              <a:t>denominator</a:t>
            </a:r>
            <a:r>
              <a:rPr lang="sv-SE" dirty="0"/>
              <a:t> in the </a:t>
            </a:r>
            <a:r>
              <a:rPr lang="sv-SE" dirty="0" err="1"/>
              <a:t>Bayes</a:t>
            </a:r>
            <a:r>
              <a:rPr lang="sv-SE" dirty="0"/>
              <a:t> </a:t>
            </a:r>
            <a:r>
              <a:rPr lang="sv-SE" dirty="0" err="1"/>
              <a:t>rule</a:t>
            </a:r>
            <a:r>
              <a:rPr lang="sv-SE" dirty="0"/>
              <a:t>, </a:t>
            </a:r>
            <a:r>
              <a:rPr lang="sv-SE" dirty="0" err="1"/>
              <a:t>we</a:t>
            </a:r>
            <a:r>
              <a:rPr lang="sv-SE" dirty="0"/>
              <a:t> </a:t>
            </a:r>
            <a:r>
              <a:rPr lang="sv-SE" dirty="0" err="1"/>
              <a:t>also</a:t>
            </a:r>
            <a:r>
              <a:rPr lang="sv-SE" dirty="0"/>
              <a:t> </a:t>
            </a:r>
            <a:r>
              <a:rPr lang="sv-SE" dirty="0" err="1"/>
              <a:t>optimize</a:t>
            </a:r>
            <a:r>
              <a:rPr lang="sv-SE" dirty="0"/>
              <a:t> the </a:t>
            </a:r>
            <a:r>
              <a:rPr lang="sv-SE" dirty="0" err="1"/>
              <a:t>ensmeble</a:t>
            </a:r>
            <a:r>
              <a:rPr lang="sv-SE" dirty="0"/>
              <a:t> </a:t>
            </a:r>
            <a:r>
              <a:rPr lang="sv-SE" dirty="0" err="1"/>
              <a:t>model</a:t>
            </a:r>
            <a:r>
              <a:rPr lang="sv-SE" dirty="0"/>
              <a:t> given the data, </a:t>
            </a:r>
            <a:r>
              <a:rPr lang="sv-SE" dirty="0" err="1"/>
              <a:t>which</a:t>
            </a:r>
            <a:r>
              <a:rPr lang="sv-SE" dirty="0"/>
              <a:t> </a:t>
            </a:r>
            <a:r>
              <a:rPr lang="sv-SE" dirty="0" err="1"/>
              <a:t>really</a:t>
            </a:r>
            <a:r>
              <a:rPr lang="sv-SE" dirty="0"/>
              <a:t> </a:t>
            </a:r>
            <a:r>
              <a:rPr lang="sv-SE" dirty="0" err="1"/>
              <a:t>neat</a:t>
            </a:r>
            <a:r>
              <a:rPr lang="sv-SE" dirty="0"/>
              <a:t> approach to </a:t>
            </a:r>
            <a:r>
              <a:rPr lang="sv-SE" dirty="0" err="1"/>
              <a:t>balance</a:t>
            </a:r>
            <a:r>
              <a:rPr lang="sv-SE" dirty="0"/>
              <a:t> </a:t>
            </a:r>
            <a:r>
              <a:rPr lang="sv-SE" dirty="0" err="1"/>
              <a:t>complexity</a:t>
            </a:r>
            <a:r>
              <a:rPr lang="sv-SE" dirty="0"/>
              <a:t> to the fit to the data.</a:t>
            </a:r>
          </a:p>
        </p:txBody>
      </p:sp>
      <p:sp>
        <p:nvSpPr>
          <p:cNvPr id="4" name="Slide Number Placeholder 3"/>
          <p:cNvSpPr>
            <a:spLocks noGrp="1"/>
          </p:cNvSpPr>
          <p:nvPr>
            <p:ph type="sldNum" sz="quarter" idx="10"/>
          </p:nvPr>
        </p:nvSpPr>
        <p:spPr/>
        <p:txBody>
          <a:bodyPr/>
          <a:lstStyle/>
          <a:p>
            <a:fld id="{161A53A7-64CD-4D0E-AAE8-1AC9C79D7085}" type="slidenum">
              <a:rPr lang="sv-SE" smtClean="0"/>
              <a:t>19</a:t>
            </a:fld>
            <a:endParaRPr lang="sv-SE" dirty="0"/>
          </a:p>
        </p:txBody>
      </p:sp>
    </p:spTree>
    <p:extLst>
      <p:ext uri="{BB962C8B-B14F-4D97-AF65-F5344CB8AC3E}">
        <p14:creationId xmlns:p14="http://schemas.microsoft.com/office/powerpoint/2010/main" val="5958339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to remind the workflow our method before I will move on to </a:t>
            </a:r>
            <a:r>
              <a:rPr lang="en-US" dirty="0" err="1"/>
              <a:t>discrbing</a:t>
            </a:r>
            <a:r>
              <a:rPr lang="en-US" dirty="0"/>
              <a:t> results. We </a:t>
            </a:r>
            <a:r>
              <a:rPr lang="en-US" dirty="0" err="1"/>
              <a:t>genarate</a:t>
            </a:r>
            <a:r>
              <a:rPr lang="en-US" dirty="0"/>
              <a:t> about models using Rosetta structure prediction software and then we take 1000 of lowest energy. This 1000 models are subject of variational inference, which in two </a:t>
            </a:r>
            <a:r>
              <a:rPr lang="en-US" dirty="0" err="1"/>
              <a:t>sytesm</a:t>
            </a:r>
            <a:r>
              <a:rPr lang="en-US" dirty="0"/>
              <a:t> we explored arrived at ensembles consisting of 3-5 members and these ensemble were subsequently subject of complete Bayesian inference of weights.</a:t>
            </a:r>
          </a:p>
        </p:txBody>
      </p:sp>
      <p:sp>
        <p:nvSpPr>
          <p:cNvPr id="4" name="Slide Number Placeholder 3"/>
          <p:cNvSpPr>
            <a:spLocks noGrp="1"/>
          </p:cNvSpPr>
          <p:nvPr>
            <p:ph type="sldNum" sz="quarter" idx="10"/>
          </p:nvPr>
        </p:nvSpPr>
        <p:spPr/>
        <p:txBody>
          <a:bodyPr/>
          <a:lstStyle/>
          <a:p>
            <a:fld id="{161A53A7-64CD-4D0E-AAE8-1AC9C79D7085}" type="slidenum">
              <a:rPr lang="sv-SE" smtClean="0"/>
              <a:t>20</a:t>
            </a:fld>
            <a:endParaRPr lang="sv-SE" dirty="0"/>
          </a:p>
        </p:txBody>
      </p:sp>
    </p:spTree>
    <p:extLst>
      <p:ext uri="{BB962C8B-B14F-4D97-AF65-F5344CB8AC3E}">
        <p14:creationId xmlns:p14="http://schemas.microsoft.com/office/powerpoint/2010/main" val="31678791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err="1"/>
              <a:t>European</a:t>
            </a:r>
            <a:r>
              <a:rPr lang="sv-SE" dirty="0"/>
              <a:t> </a:t>
            </a:r>
            <a:r>
              <a:rPr lang="sv-SE" dirty="0" err="1"/>
              <a:t>spallations</a:t>
            </a:r>
            <a:r>
              <a:rPr lang="sv-SE" dirty="0"/>
              <a:t> source is a </a:t>
            </a:r>
            <a:r>
              <a:rPr lang="sv-SE" dirty="0" err="1"/>
              <a:t>pulsed</a:t>
            </a:r>
            <a:r>
              <a:rPr lang="sv-SE" dirty="0"/>
              <a:t> source </a:t>
            </a:r>
            <a:r>
              <a:rPr lang="sv-SE" dirty="0" err="1"/>
              <a:t>curently</a:t>
            </a:r>
            <a:r>
              <a:rPr lang="sv-SE" dirty="0"/>
              <a:t> under </a:t>
            </a:r>
            <a:r>
              <a:rPr lang="sv-SE" dirty="0" err="1"/>
              <a:t>construction</a:t>
            </a:r>
            <a:r>
              <a:rPr lang="sv-SE" dirty="0"/>
              <a:t>, </a:t>
            </a:r>
            <a:r>
              <a:rPr lang="sv-SE" dirty="0" err="1"/>
              <a:t>which</a:t>
            </a:r>
            <a:r>
              <a:rPr lang="sv-SE" dirty="0"/>
              <a:t> </a:t>
            </a:r>
            <a:r>
              <a:rPr lang="sv-SE" dirty="0" err="1"/>
              <a:t>will</a:t>
            </a:r>
            <a:r>
              <a:rPr lang="sv-SE" dirty="0"/>
              <a:t> </a:t>
            </a:r>
            <a:r>
              <a:rPr lang="sv-SE" dirty="0" err="1"/>
              <a:t>produce</a:t>
            </a:r>
            <a:r>
              <a:rPr lang="sv-SE" dirty="0"/>
              <a:t> 100x </a:t>
            </a:r>
            <a:r>
              <a:rPr lang="sv-SE" dirty="0" err="1"/>
              <a:t>brighter</a:t>
            </a:r>
            <a:r>
              <a:rPr lang="sv-SE" dirty="0"/>
              <a:t> neutron </a:t>
            </a:r>
            <a:r>
              <a:rPr lang="sv-SE" dirty="0" err="1"/>
              <a:t>when</a:t>
            </a:r>
            <a:r>
              <a:rPr lang="sv-SE" dirty="0"/>
              <a:t> it is operaring in full mode.</a:t>
            </a:r>
          </a:p>
        </p:txBody>
      </p:sp>
      <p:sp>
        <p:nvSpPr>
          <p:cNvPr id="4" name="Slide Number Placeholder 3"/>
          <p:cNvSpPr>
            <a:spLocks noGrp="1"/>
          </p:cNvSpPr>
          <p:nvPr>
            <p:ph type="sldNum" sz="quarter" idx="5"/>
          </p:nvPr>
        </p:nvSpPr>
        <p:spPr/>
        <p:txBody>
          <a:bodyPr/>
          <a:lstStyle/>
          <a:p>
            <a:fld id="{161A53A7-64CD-4D0E-AAE8-1AC9C79D7085}" type="slidenum">
              <a:rPr lang="sv-SE" smtClean="0"/>
              <a:t>2</a:t>
            </a:fld>
            <a:endParaRPr lang="sv-SE" dirty="0"/>
          </a:p>
        </p:txBody>
      </p:sp>
    </p:spTree>
    <p:extLst>
      <p:ext uri="{BB962C8B-B14F-4D97-AF65-F5344CB8AC3E}">
        <p14:creationId xmlns:p14="http://schemas.microsoft.com/office/powerpoint/2010/main" val="343527760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kern="1200" dirty="0">
                <a:solidFill>
                  <a:schemeClr val="tx1"/>
                </a:solidFill>
                <a:effectLst/>
                <a:latin typeface="+mn-lt"/>
                <a:ea typeface="+mn-ea"/>
                <a:cs typeface="+mn-cs"/>
              </a:rPr>
              <a:t>This is however is not always the case and in our second case study, which was based on the lower quality data, we can observe more drastic improvement of the fit to </a:t>
            </a:r>
            <a:r>
              <a:rPr lang="en-AU" sz="1200" kern="1200" dirty="0" err="1">
                <a:solidFill>
                  <a:schemeClr val="tx1"/>
                </a:solidFill>
                <a:effectLst/>
                <a:latin typeface="+mn-lt"/>
                <a:ea typeface="+mn-ea"/>
                <a:cs typeface="+mn-cs"/>
              </a:rPr>
              <a:t>saxs</a:t>
            </a:r>
            <a:r>
              <a:rPr lang="en-AU" sz="1200" kern="1200" dirty="0">
                <a:solidFill>
                  <a:schemeClr val="tx1"/>
                </a:solidFill>
                <a:effectLst/>
                <a:latin typeface="+mn-lt"/>
                <a:ea typeface="+mn-ea"/>
                <a:cs typeface="+mn-cs"/>
              </a:rPr>
              <a:t> data when </a:t>
            </a:r>
            <a:r>
              <a:rPr lang="en-AU" sz="1200" kern="1200" dirty="0" err="1">
                <a:solidFill>
                  <a:schemeClr val="tx1"/>
                </a:solidFill>
                <a:effectLst/>
                <a:latin typeface="+mn-lt"/>
                <a:ea typeface="+mn-ea"/>
                <a:cs typeface="+mn-cs"/>
              </a:rPr>
              <a:t>additionat</a:t>
            </a:r>
            <a:r>
              <a:rPr lang="en-AU" sz="1200" kern="1200" dirty="0">
                <a:solidFill>
                  <a:schemeClr val="tx1"/>
                </a:solidFill>
                <a:effectLst/>
                <a:latin typeface="+mn-lt"/>
                <a:ea typeface="+mn-ea"/>
                <a:cs typeface="+mn-cs"/>
              </a:rPr>
              <a:t> structural information is incorporated. It should be noted here that we are not optimizing chi2 to </a:t>
            </a:r>
            <a:r>
              <a:rPr lang="en-AU" sz="1200" kern="1200" dirty="0" err="1">
                <a:solidFill>
                  <a:schemeClr val="tx1"/>
                </a:solidFill>
                <a:effectLst/>
                <a:latin typeface="+mn-lt"/>
                <a:ea typeface="+mn-ea"/>
                <a:cs typeface="+mn-cs"/>
              </a:rPr>
              <a:t>saxs</a:t>
            </a:r>
            <a:r>
              <a:rPr lang="en-AU" sz="1200" kern="1200" dirty="0">
                <a:solidFill>
                  <a:schemeClr val="tx1"/>
                </a:solidFill>
                <a:effectLst/>
                <a:latin typeface="+mn-lt"/>
                <a:ea typeface="+mn-ea"/>
                <a:cs typeface="+mn-cs"/>
              </a:rPr>
              <a:t> data, so the fact that it decrease is improvement of the overall definition of the ensemble.</a:t>
            </a:r>
          </a:p>
        </p:txBody>
      </p:sp>
      <p:sp>
        <p:nvSpPr>
          <p:cNvPr id="4" name="Slide Number Placeholder 3"/>
          <p:cNvSpPr>
            <a:spLocks noGrp="1"/>
          </p:cNvSpPr>
          <p:nvPr>
            <p:ph type="sldNum" sz="quarter" idx="10"/>
          </p:nvPr>
        </p:nvSpPr>
        <p:spPr/>
        <p:txBody>
          <a:bodyPr/>
          <a:lstStyle/>
          <a:p>
            <a:fld id="{49A60A57-0518-43BB-9730-7915A4D33454}" type="slidenum">
              <a:rPr lang="en-US" smtClean="0"/>
              <a:pPr/>
              <a:t>21</a:t>
            </a:fld>
            <a:endParaRPr lang="en-US"/>
          </a:p>
        </p:txBody>
      </p:sp>
    </p:spTree>
    <p:extLst>
      <p:ext uri="{BB962C8B-B14F-4D97-AF65-F5344CB8AC3E}">
        <p14:creationId xmlns:p14="http://schemas.microsoft.com/office/powerpoint/2010/main" val="795705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v-SE" dirty="0"/>
          </a:p>
        </p:txBody>
      </p:sp>
      <p:sp>
        <p:nvSpPr>
          <p:cNvPr id="4" name="Slide Number Placeholder 3"/>
          <p:cNvSpPr>
            <a:spLocks noGrp="1"/>
          </p:cNvSpPr>
          <p:nvPr>
            <p:ph type="sldNum" sz="quarter" idx="10"/>
          </p:nvPr>
        </p:nvSpPr>
        <p:spPr/>
        <p:txBody>
          <a:bodyPr/>
          <a:lstStyle/>
          <a:p>
            <a:fld id="{161A53A7-64CD-4D0E-AAE8-1AC9C79D7085}" type="slidenum">
              <a:rPr lang="sv-SE" smtClean="0"/>
              <a:t>22</a:t>
            </a:fld>
            <a:endParaRPr lang="sv-SE" dirty="0"/>
          </a:p>
        </p:txBody>
      </p:sp>
    </p:spTree>
    <p:extLst>
      <p:ext uri="{BB962C8B-B14F-4D97-AF65-F5344CB8AC3E}">
        <p14:creationId xmlns:p14="http://schemas.microsoft.com/office/powerpoint/2010/main" val="36115059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The top-level objective</a:t>
            </a:r>
            <a:r>
              <a:rPr lang="en-US" baseline="0" dirty="0"/>
              <a:t> of DMSC is to balance entry barrier and the time it takes to understand experimental data with </a:t>
            </a:r>
            <a:r>
              <a:rPr lang="en-US" baseline="0" dirty="0" err="1"/>
              <a:t>maximising</a:t>
            </a:r>
            <a:r>
              <a:rPr lang="en-US" baseline="0" dirty="0"/>
              <a:t> scientific impact of ESS&gt; </a:t>
            </a:r>
            <a:endParaRPr lang="en-US" dirty="0"/>
          </a:p>
        </p:txBody>
      </p:sp>
      <p:sp>
        <p:nvSpPr>
          <p:cNvPr id="4" name="Slide Number Placeholder 3"/>
          <p:cNvSpPr>
            <a:spLocks noGrp="1"/>
          </p:cNvSpPr>
          <p:nvPr>
            <p:ph type="sldNum" sz="quarter" idx="10"/>
          </p:nvPr>
        </p:nvSpPr>
        <p:spPr/>
        <p:txBody>
          <a:bodyPr/>
          <a:lstStyle/>
          <a:p>
            <a:fld id="{161A53A7-64CD-4D0E-AAE8-1AC9C79D7085}" type="slidenum">
              <a:rPr lang="sv-SE" smtClean="0"/>
              <a:t>3</a:t>
            </a:fld>
            <a:endParaRPr lang="sv-SE" dirty="0"/>
          </a:p>
        </p:txBody>
      </p:sp>
    </p:spTree>
    <p:extLst>
      <p:ext uri="{BB962C8B-B14F-4D97-AF65-F5344CB8AC3E}">
        <p14:creationId xmlns:p14="http://schemas.microsoft.com/office/powerpoint/2010/main" val="4250523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a:t>Present </a:t>
            </a:r>
            <a:r>
              <a:rPr lang="sv-SE" dirty="0" err="1"/>
              <a:t>method</a:t>
            </a:r>
            <a:r>
              <a:rPr lang="sv-SE" dirty="0"/>
              <a:t> and </a:t>
            </a:r>
            <a:r>
              <a:rPr lang="sv-SE" dirty="0" err="1"/>
              <a:t>how</a:t>
            </a:r>
            <a:r>
              <a:rPr lang="sv-SE" dirty="0"/>
              <a:t> to </a:t>
            </a:r>
            <a:r>
              <a:rPr lang="sv-SE" dirty="0" err="1"/>
              <a:t>use</a:t>
            </a:r>
            <a:r>
              <a:rPr lang="sv-SE" dirty="0"/>
              <a:t> it and no </a:t>
            </a:r>
            <a:r>
              <a:rPr lang="sv-SE" dirty="0" err="1"/>
              <a:t>Bayesian</a:t>
            </a:r>
            <a:r>
              <a:rPr lang="sv-SE" dirty="0"/>
              <a:t> is </a:t>
            </a:r>
            <a:r>
              <a:rPr lang="sv-SE" dirty="0" err="1"/>
              <a:t>required</a:t>
            </a:r>
            <a:r>
              <a:rPr lang="sv-SE" dirty="0"/>
              <a:t>. </a:t>
            </a:r>
            <a:r>
              <a:rPr lang="sv-SE" dirty="0" err="1"/>
              <a:t>Screen</a:t>
            </a:r>
            <a:r>
              <a:rPr lang="sv-SE" dirty="0"/>
              <a:t> </a:t>
            </a:r>
            <a:r>
              <a:rPr lang="sv-SE" dirty="0" err="1"/>
              <a:t>shot</a:t>
            </a:r>
            <a:r>
              <a:rPr lang="sv-SE" dirty="0"/>
              <a:t>.</a:t>
            </a:r>
          </a:p>
        </p:txBody>
      </p:sp>
      <p:sp>
        <p:nvSpPr>
          <p:cNvPr id="4" name="Slide Number Placeholder 3"/>
          <p:cNvSpPr>
            <a:spLocks noGrp="1"/>
          </p:cNvSpPr>
          <p:nvPr>
            <p:ph type="sldNum" sz="quarter" idx="10"/>
          </p:nvPr>
        </p:nvSpPr>
        <p:spPr/>
        <p:txBody>
          <a:bodyPr/>
          <a:lstStyle/>
          <a:p>
            <a:fld id="{161A53A7-64CD-4D0E-AAE8-1AC9C79D7085}" type="slidenum">
              <a:rPr lang="sv-SE" smtClean="0"/>
              <a:t>4</a:t>
            </a:fld>
            <a:endParaRPr lang="sv-SE" dirty="0"/>
          </a:p>
        </p:txBody>
      </p:sp>
    </p:spTree>
    <p:extLst>
      <p:ext uri="{BB962C8B-B14F-4D97-AF65-F5344CB8AC3E}">
        <p14:creationId xmlns:p14="http://schemas.microsoft.com/office/powerpoint/2010/main" val="12885799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a:t>Small </a:t>
            </a:r>
            <a:r>
              <a:rPr lang="sv-SE" dirty="0" err="1"/>
              <a:t>angle</a:t>
            </a:r>
            <a:r>
              <a:rPr lang="sv-SE" dirty="0"/>
              <a:t> </a:t>
            </a:r>
            <a:r>
              <a:rPr lang="sv-SE" dirty="0" err="1"/>
              <a:t>scattering</a:t>
            </a:r>
            <a:r>
              <a:rPr lang="sv-SE" dirty="0"/>
              <a:t> </a:t>
            </a:r>
            <a:r>
              <a:rPr lang="sv-SE" dirty="0" err="1"/>
              <a:t>experiemnt</a:t>
            </a:r>
            <a:r>
              <a:rPr lang="sv-SE" dirty="0"/>
              <a:t> is </a:t>
            </a:r>
            <a:r>
              <a:rPr lang="sv-SE" dirty="0" err="1"/>
              <a:t>greatly</a:t>
            </a:r>
            <a:r>
              <a:rPr lang="sv-SE" dirty="0"/>
              <a:t> </a:t>
            </a:r>
            <a:r>
              <a:rPr lang="sv-SE" dirty="0" err="1"/>
              <a:t>facilitated</a:t>
            </a:r>
            <a:r>
              <a:rPr lang="sv-SE" dirty="0"/>
              <a:t> </a:t>
            </a:r>
            <a:r>
              <a:rPr lang="sv-SE" dirty="0" err="1"/>
              <a:t>when</a:t>
            </a:r>
            <a:r>
              <a:rPr lang="sv-SE" dirty="0"/>
              <a:t> it is </a:t>
            </a:r>
            <a:r>
              <a:rPr lang="sv-SE" dirty="0" err="1"/>
              <a:t>perfomed</a:t>
            </a:r>
            <a:r>
              <a:rPr lang="sv-SE" dirty="0"/>
              <a:t> on </a:t>
            </a:r>
            <a:r>
              <a:rPr lang="sv-SE" dirty="0" err="1"/>
              <a:t>monodisperse</a:t>
            </a:r>
            <a:r>
              <a:rPr lang="sv-SE" dirty="0"/>
              <a:t> </a:t>
            </a:r>
            <a:r>
              <a:rPr lang="sv-SE" dirty="0" err="1"/>
              <a:t>molecules</a:t>
            </a:r>
            <a:r>
              <a:rPr lang="sv-SE" dirty="0"/>
              <a:t>. From </a:t>
            </a:r>
            <a:r>
              <a:rPr lang="sv-SE" dirty="0" err="1"/>
              <a:t>such</a:t>
            </a:r>
            <a:r>
              <a:rPr lang="sv-SE" dirty="0"/>
              <a:t> data set </a:t>
            </a:r>
            <a:r>
              <a:rPr lang="sv-SE" dirty="0" err="1"/>
              <a:t>one</a:t>
            </a:r>
            <a:r>
              <a:rPr lang="sv-SE" dirty="0"/>
              <a:t> </a:t>
            </a:r>
            <a:r>
              <a:rPr lang="sv-SE" dirty="0" err="1"/>
              <a:t>can</a:t>
            </a:r>
            <a:r>
              <a:rPr lang="sv-SE" dirty="0"/>
              <a:t> </a:t>
            </a:r>
            <a:r>
              <a:rPr lang="sv-SE" dirty="0" err="1"/>
              <a:t>readily</a:t>
            </a:r>
            <a:r>
              <a:rPr lang="sv-SE" dirty="0"/>
              <a:t> </a:t>
            </a:r>
            <a:r>
              <a:rPr lang="sv-SE" dirty="0" err="1"/>
              <a:t>extract</a:t>
            </a:r>
            <a:r>
              <a:rPr lang="sv-SE" dirty="0"/>
              <a:t> </a:t>
            </a:r>
            <a:r>
              <a:rPr lang="sv-SE" dirty="0" err="1"/>
              <a:t>structural</a:t>
            </a:r>
            <a:r>
              <a:rPr lang="sv-SE" dirty="0"/>
              <a:t> </a:t>
            </a:r>
            <a:r>
              <a:rPr lang="sv-SE" dirty="0" err="1"/>
              <a:t>paremeters</a:t>
            </a:r>
            <a:r>
              <a:rPr lang="sv-SE" dirty="0"/>
              <a:t> </a:t>
            </a:r>
            <a:r>
              <a:rPr lang="sv-SE" dirty="0" err="1"/>
              <a:t>such</a:t>
            </a:r>
            <a:r>
              <a:rPr lang="sv-SE" dirty="0"/>
              <a:t> as the </a:t>
            </a:r>
            <a:r>
              <a:rPr lang="sv-SE" dirty="0" err="1"/>
              <a:t>Rg</a:t>
            </a:r>
            <a:r>
              <a:rPr lang="sv-SE" dirty="0"/>
              <a:t> or </a:t>
            </a:r>
            <a:r>
              <a:rPr lang="sv-SE" dirty="0" err="1"/>
              <a:t>molecular</a:t>
            </a:r>
            <a:r>
              <a:rPr lang="sv-SE" dirty="0"/>
              <a:t> mass. </a:t>
            </a:r>
          </a:p>
        </p:txBody>
      </p:sp>
      <p:sp>
        <p:nvSpPr>
          <p:cNvPr id="4" name="Slide Number Placeholder 3"/>
          <p:cNvSpPr>
            <a:spLocks noGrp="1"/>
          </p:cNvSpPr>
          <p:nvPr>
            <p:ph type="sldNum" sz="quarter" idx="10"/>
          </p:nvPr>
        </p:nvSpPr>
        <p:spPr/>
        <p:txBody>
          <a:bodyPr/>
          <a:lstStyle/>
          <a:p>
            <a:fld id="{161A53A7-64CD-4D0E-AAE8-1AC9C79D7085}" type="slidenum">
              <a:rPr lang="sv-SE" smtClean="0"/>
              <a:t>5</a:t>
            </a:fld>
            <a:endParaRPr lang="sv-SE" dirty="0"/>
          </a:p>
        </p:txBody>
      </p:sp>
    </p:spTree>
    <p:extLst>
      <p:ext uri="{BB962C8B-B14F-4D97-AF65-F5344CB8AC3E}">
        <p14:creationId xmlns:p14="http://schemas.microsoft.com/office/powerpoint/2010/main" val="28562335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err="1"/>
              <a:t>However</a:t>
            </a:r>
            <a:r>
              <a:rPr lang="sv-SE" dirty="0"/>
              <a:t>, </a:t>
            </a:r>
            <a:r>
              <a:rPr lang="sv-SE" dirty="0" err="1"/>
              <a:t>very</a:t>
            </a:r>
            <a:r>
              <a:rPr lang="sv-SE" dirty="0"/>
              <a:t> </a:t>
            </a:r>
            <a:r>
              <a:rPr lang="sv-SE" dirty="0" err="1"/>
              <a:t>often</a:t>
            </a:r>
            <a:r>
              <a:rPr lang="sv-SE" dirty="0"/>
              <a:t> </a:t>
            </a:r>
            <a:r>
              <a:rPr lang="sv-SE" dirty="0" err="1"/>
              <a:t>structure</a:t>
            </a:r>
            <a:r>
              <a:rPr lang="sv-SE" dirty="0"/>
              <a:t> determination is </a:t>
            </a:r>
            <a:r>
              <a:rPr lang="sv-SE" dirty="0" err="1"/>
              <a:t>comlicated</a:t>
            </a:r>
            <a:r>
              <a:rPr lang="sv-SE" dirty="0"/>
              <a:t> by the </a:t>
            </a:r>
            <a:r>
              <a:rPr lang="sv-SE" dirty="0" err="1"/>
              <a:t>presence</a:t>
            </a:r>
            <a:r>
              <a:rPr lang="sv-SE" dirty="0"/>
              <a:t> </a:t>
            </a:r>
            <a:r>
              <a:rPr lang="sv-SE" dirty="0" err="1"/>
              <a:t>of</a:t>
            </a:r>
            <a:r>
              <a:rPr lang="sv-SE" dirty="0"/>
              <a:t> </a:t>
            </a:r>
            <a:r>
              <a:rPr lang="sv-SE" dirty="0" err="1"/>
              <a:t>sample</a:t>
            </a:r>
            <a:r>
              <a:rPr lang="sv-SE" dirty="0"/>
              <a:t> </a:t>
            </a:r>
            <a:r>
              <a:rPr lang="sv-SE" dirty="0" err="1"/>
              <a:t>polydispersity</a:t>
            </a:r>
            <a:r>
              <a:rPr lang="sv-SE" dirty="0"/>
              <a:t>. </a:t>
            </a:r>
            <a:r>
              <a:rPr lang="sv-SE" dirty="0" err="1"/>
              <a:t>Which</a:t>
            </a:r>
            <a:r>
              <a:rPr lang="sv-SE" dirty="0"/>
              <a:t> </a:t>
            </a:r>
            <a:r>
              <a:rPr lang="sv-SE" dirty="0" err="1"/>
              <a:t>may</a:t>
            </a:r>
            <a:r>
              <a:rPr lang="sv-SE" dirty="0"/>
              <a:t> </a:t>
            </a:r>
            <a:r>
              <a:rPr lang="sv-SE" dirty="0" err="1"/>
              <a:t>involbe</a:t>
            </a:r>
            <a:r>
              <a:rPr lang="sv-SE" dirty="0"/>
              <a:t> </a:t>
            </a:r>
            <a:r>
              <a:rPr lang="sv-SE" dirty="0" err="1"/>
              <a:t>shape</a:t>
            </a:r>
            <a:r>
              <a:rPr lang="sv-SE" dirty="0"/>
              <a:t> </a:t>
            </a:r>
            <a:r>
              <a:rPr lang="sv-SE" dirty="0" err="1"/>
              <a:t>polydispersity</a:t>
            </a:r>
            <a:r>
              <a:rPr lang="sv-SE" dirty="0"/>
              <a:t> </a:t>
            </a:r>
            <a:r>
              <a:rPr lang="sv-SE" dirty="0" err="1"/>
              <a:t>where</a:t>
            </a:r>
            <a:r>
              <a:rPr lang="sv-SE" dirty="0"/>
              <a:t> </a:t>
            </a:r>
            <a:r>
              <a:rPr lang="sv-SE" dirty="0" err="1"/>
              <a:t>we</a:t>
            </a:r>
            <a:r>
              <a:rPr lang="sv-SE" dirty="0"/>
              <a:t> </a:t>
            </a:r>
            <a:r>
              <a:rPr lang="sv-SE" dirty="0" err="1"/>
              <a:t>have</a:t>
            </a:r>
            <a:r>
              <a:rPr lang="sv-SE" dirty="0"/>
              <a:t> same </a:t>
            </a:r>
            <a:r>
              <a:rPr lang="sv-SE" dirty="0" err="1"/>
              <a:t>type</a:t>
            </a:r>
            <a:r>
              <a:rPr lang="sv-SE" dirty="0"/>
              <a:t> </a:t>
            </a:r>
            <a:r>
              <a:rPr lang="sv-SE" dirty="0" err="1"/>
              <a:t>of</a:t>
            </a:r>
            <a:r>
              <a:rPr lang="sv-SE" dirty="0"/>
              <a:t>  </a:t>
            </a:r>
            <a:r>
              <a:rPr lang="sv-SE" dirty="0" err="1"/>
              <a:t>molecule</a:t>
            </a:r>
            <a:r>
              <a:rPr lang="sv-SE" dirty="0"/>
              <a:t> </a:t>
            </a:r>
            <a:r>
              <a:rPr lang="sv-SE" dirty="0" err="1"/>
              <a:t>which</a:t>
            </a:r>
            <a:r>
              <a:rPr lang="sv-SE" dirty="0"/>
              <a:t> </a:t>
            </a:r>
            <a:r>
              <a:rPr lang="sv-SE" dirty="0" err="1"/>
              <a:t>differs</a:t>
            </a:r>
            <a:r>
              <a:rPr lang="sv-SE" dirty="0"/>
              <a:t> in the </a:t>
            </a:r>
            <a:r>
              <a:rPr lang="sv-SE" dirty="0" err="1"/>
              <a:t>overal</a:t>
            </a:r>
            <a:r>
              <a:rPr lang="sv-SE" dirty="0"/>
              <a:t> </a:t>
            </a:r>
            <a:r>
              <a:rPr lang="sv-SE" dirty="0" err="1"/>
              <a:t>shape</a:t>
            </a:r>
            <a:r>
              <a:rPr lang="sv-SE" dirty="0"/>
              <a:t>. </a:t>
            </a:r>
            <a:r>
              <a:rPr lang="sv-SE" dirty="0" err="1"/>
              <a:t>Size</a:t>
            </a:r>
            <a:r>
              <a:rPr lang="sv-SE" dirty="0"/>
              <a:t> </a:t>
            </a:r>
            <a:r>
              <a:rPr lang="sv-SE" dirty="0" err="1"/>
              <a:t>polydispersity</a:t>
            </a:r>
            <a:r>
              <a:rPr lang="sv-SE" dirty="0"/>
              <a:t> </a:t>
            </a:r>
            <a:r>
              <a:rPr lang="sv-SE" dirty="0" err="1"/>
              <a:t>wgere</a:t>
            </a:r>
            <a:r>
              <a:rPr lang="sv-SE" dirty="0"/>
              <a:t> </a:t>
            </a:r>
            <a:r>
              <a:rPr lang="sv-SE" dirty="0" err="1"/>
              <a:t>we</a:t>
            </a:r>
            <a:r>
              <a:rPr lang="sv-SE" dirty="0"/>
              <a:t> </a:t>
            </a:r>
            <a:r>
              <a:rPr lang="sv-SE" dirty="0" err="1"/>
              <a:t>have</a:t>
            </a:r>
            <a:r>
              <a:rPr lang="sv-SE" dirty="0"/>
              <a:t> a </a:t>
            </a:r>
            <a:r>
              <a:rPr lang="sv-SE" dirty="0" err="1"/>
              <a:t>mixture</a:t>
            </a:r>
            <a:r>
              <a:rPr lang="sv-SE" dirty="0"/>
              <a:t> </a:t>
            </a:r>
            <a:r>
              <a:rPr lang="sv-SE" dirty="0" err="1"/>
              <a:t>of</a:t>
            </a:r>
            <a:r>
              <a:rPr lang="sv-SE" dirty="0"/>
              <a:t> </a:t>
            </a:r>
            <a:r>
              <a:rPr lang="sv-SE" dirty="0" err="1"/>
              <a:t>components</a:t>
            </a:r>
            <a:r>
              <a:rPr lang="sv-SE" dirty="0"/>
              <a:t> </a:t>
            </a:r>
            <a:r>
              <a:rPr lang="sv-SE" dirty="0" err="1"/>
              <a:t>arrising</a:t>
            </a:r>
            <a:r>
              <a:rPr lang="sv-SE" dirty="0"/>
              <a:t> </a:t>
            </a:r>
            <a:r>
              <a:rPr lang="sv-SE" dirty="0" err="1"/>
              <a:t>drom</a:t>
            </a:r>
            <a:r>
              <a:rPr lang="sv-SE" dirty="0"/>
              <a:t> the same </a:t>
            </a:r>
            <a:r>
              <a:rPr lang="sv-SE" dirty="0" err="1"/>
              <a:t>builiding</a:t>
            </a:r>
            <a:r>
              <a:rPr lang="sv-SE" dirty="0"/>
              <a:t> blocks and </a:t>
            </a:r>
            <a:r>
              <a:rPr lang="sv-SE" dirty="0" err="1"/>
              <a:t>then</a:t>
            </a:r>
            <a:r>
              <a:rPr lang="sv-SE" dirty="0"/>
              <a:t> </a:t>
            </a:r>
            <a:r>
              <a:rPr lang="sv-SE" dirty="0" err="1"/>
              <a:t>adopting</a:t>
            </a:r>
            <a:r>
              <a:rPr lang="sv-SE" dirty="0"/>
              <a:t> different </a:t>
            </a:r>
            <a:r>
              <a:rPr lang="sv-SE" dirty="0" err="1"/>
              <a:t>oligomeric</a:t>
            </a:r>
            <a:r>
              <a:rPr lang="sv-SE" dirty="0"/>
              <a:t> </a:t>
            </a:r>
            <a:r>
              <a:rPr lang="sv-SE" dirty="0" err="1"/>
              <a:t>states</a:t>
            </a:r>
            <a:r>
              <a:rPr lang="sv-SE" dirty="0"/>
              <a:t>. And </a:t>
            </a:r>
            <a:r>
              <a:rPr lang="sv-SE" dirty="0" err="1"/>
              <a:t>eventually</a:t>
            </a:r>
            <a:r>
              <a:rPr lang="sv-SE" dirty="0"/>
              <a:t> </a:t>
            </a:r>
            <a:r>
              <a:rPr lang="sv-SE" dirty="0" err="1"/>
              <a:t>we</a:t>
            </a:r>
            <a:r>
              <a:rPr lang="sv-SE" dirty="0"/>
              <a:t> </a:t>
            </a:r>
            <a:r>
              <a:rPr lang="sv-SE" dirty="0" err="1"/>
              <a:t>can</a:t>
            </a:r>
            <a:r>
              <a:rPr lang="sv-SE" dirty="0"/>
              <a:t> </a:t>
            </a:r>
            <a:r>
              <a:rPr lang="sv-SE" dirty="0" err="1"/>
              <a:t>osberve</a:t>
            </a:r>
            <a:r>
              <a:rPr lang="sv-SE" dirty="0"/>
              <a:t> </a:t>
            </a:r>
            <a:r>
              <a:rPr lang="sv-SE" dirty="0" err="1"/>
              <a:t>conformational</a:t>
            </a:r>
            <a:r>
              <a:rPr lang="sv-SE" dirty="0"/>
              <a:t> </a:t>
            </a:r>
            <a:r>
              <a:rPr lang="sv-SE" dirty="0" err="1"/>
              <a:t>polydispersity</a:t>
            </a:r>
            <a:r>
              <a:rPr lang="sv-SE" dirty="0"/>
              <a:t> </a:t>
            </a:r>
            <a:r>
              <a:rPr lang="sv-SE" dirty="0" err="1"/>
              <a:t>where</a:t>
            </a:r>
            <a:r>
              <a:rPr lang="sv-SE" dirty="0"/>
              <a:t> </a:t>
            </a:r>
            <a:r>
              <a:rPr lang="sv-SE" dirty="0" err="1"/>
              <a:t>moleciules</a:t>
            </a:r>
            <a:r>
              <a:rPr lang="sv-SE" dirty="0"/>
              <a:t> </a:t>
            </a:r>
            <a:r>
              <a:rPr lang="sv-SE" dirty="0" err="1"/>
              <a:t>have</a:t>
            </a:r>
            <a:r>
              <a:rPr lang="sv-SE" dirty="0"/>
              <a:t> same MM </a:t>
            </a:r>
            <a:r>
              <a:rPr lang="sv-SE" dirty="0" err="1"/>
              <a:t>but</a:t>
            </a:r>
            <a:r>
              <a:rPr lang="sv-SE" dirty="0"/>
              <a:t> </a:t>
            </a:r>
            <a:r>
              <a:rPr lang="sv-SE" dirty="0" err="1"/>
              <a:t>distinctively</a:t>
            </a:r>
            <a:r>
              <a:rPr lang="sv-SE" dirty="0"/>
              <a:t> different </a:t>
            </a:r>
            <a:r>
              <a:rPr lang="sv-SE" dirty="0" err="1"/>
              <a:t>conformations</a:t>
            </a:r>
            <a:r>
              <a:rPr lang="sv-SE" dirty="0"/>
              <a:t>. The </a:t>
            </a:r>
            <a:r>
              <a:rPr lang="sv-SE" dirty="0" err="1"/>
              <a:t>method</a:t>
            </a:r>
            <a:r>
              <a:rPr lang="sv-SE" dirty="0"/>
              <a:t> I </a:t>
            </a:r>
            <a:r>
              <a:rPr lang="sv-SE" dirty="0" err="1"/>
              <a:t>will</a:t>
            </a:r>
            <a:r>
              <a:rPr lang="sv-SE" dirty="0"/>
              <a:t> present in the rest </a:t>
            </a:r>
            <a:r>
              <a:rPr lang="sv-SE" dirty="0" err="1"/>
              <a:t>of</a:t>
            </a:r>
            <a:r>
              <a:rPr lang="sv-SE" dirty="0"/>
              <a:t> </a:t>
            </a:r>
            <a:r>
              <a:rPr lang="sv-SE" dirty="0" err="1"/>
              <a:t>this</a:t>
            </a:r>
            <a:r>
              <a:rPr lang="sv-SE" dirty="0"/>
              <a:t> presentations </a:t>
            </a:r>
            <a:r>
              <a:rPr lang="sv-SE" dirty="0" err="1"/>
              <a:t>can</a:t>
            </a:r>
            <a:r>
              <a:rPr lang="sv-SE" dirty="0"/>
              <a:t> in </a:t>
            </a:r>
            <a:r>
              <a:rPr lang="sv-SE" dirty="0" err="1"/>
              <a:t>principle</a:t>
            </a:r>
            <a:r>
              <a:rPr lang="sv-SE" dirty="0"/>
              <a:t> </a:t>
            </a:r>
            <a:r>
              <a:rPr lang="sv-SE" dirty="0" err="1"/>
              <a:t>handle</a:t>
            </a:r>
            <a:r>
              <a:rPr lang="sv-SE" dirty="0"/>
              <a:t> </a:t>
            </a:r>
            <a:r>
              <a:rPr lang="sv-SE" dirty="0" err="1"/>
              <a:t>of</a:t>
            </a:r>
            <a:r>
              <a:rPr lang="sv-SE" dirty="0"/>
              <a:t> </a:t>
            </a:r>
            <a:r>
              <a:rPr lang="sv-SE" dirty="0" err="1"/>
              <a:t>these</a:t>
            </a:r>
            <a:r>
              <a:rPr lang="sv-SE" dirty="0"/>
              <a:t> </a:t>
            </a:r>
            <a:r>
              <a:rPr lang="sv-SE" dirty="0" err="1"/>
              <a:t>types</a:t>
            </a:r>
            <a:r>
              <a:rPr lang="sv-SE" dirty="0"/>
              <a:t> </a:t>
            </a:r>
            <a:r>
              <a:rPr lang="sv-SE" dirty="0" err="1"/>
              <a:t>of</a:t>
            </a:r>
            <a:r>
              <a:rPr lang="sv-SE" dirty="0"/>
              <a:t> </a:t>
            </a:r>
            <a:r>
              <a:rPr lang="sv-SE" dirty="0" err="1"/>
              <a:t>polydispersity</a:t>
            </a:r>
            <a:r>
              <a:rPr lang="sv-SE" dirty="0"/>
              <a:t>. </a:t>
            </a:r>
            <a:r>
              <a:rPr lang="sv-SE" dirty="0" err="1"/>
              <a:t>However</a:t>
            </a:r>
            <a:r>
              <a:rPr lang="sv-SE" dirty="0"/>
              <a:t> it </a:t>
            </a:r>
            <a:r>
              <a:rPr lang="sv-SE" dirty="0" err="1"/>
              <a:t>will</a:t>
            </a:r>
            <a:r>
              <a:rPr lang="sv-SE" dirty="0"/>
              <a:t> be </a:t>
            </a:r>
            <a:r>
              <a:rPr lang="sv-SE" dirty="0" err="1"/>
              <a:t>demonstrated</a:t>
            </a:r>
            <a:r>
              <a:rPr lang="sv-SE" dirty="0"/>
              <a:t> on the </a:t>
            </a:r>
            <a:r>
              <a:rPr lang="sv-SE" dirty="0" err="1"/>
              <a:t>case</a:t>
            </a:r>
            <a:r>
              <a:rPr lang="sv-SE" dirty="0"/>
              <a:t> from the last </a:t>
            </a:r>
            <a:r>
              <a:rPr lang="sv-SE" dirty="0" err="1"/>
              <a:t>group</a:t>
            </a:r>
            <a:r>
              <a:rPr lang="sv-SE" dirty="0"/>
              <a:t>.</a:t>
            </a:r>
          </a:p>
        </p:txBody>
      </p:sp>
      <p:sp>
        <p:nvSpPr>
          <p:cNvPr id="4" name="Slide Number Placeholder 3"/>
          <p:cNvSpPr>
            <a:spLocks noGrp="1"/>
          </p:cNvSpPr>
          <p:nvPr>
            <p:ph type="sldNum" sz="quarter" idx="10"/>
          </p:nvPr>
        </p:nvSpPr>
        <p:spPr/>
        <p:txBody>
          <a:bodyPr/>
          <a:lstStyle/>
          <a:p>
            <a:fld id="{161A53A7-64CD-4D0E-AAE8-1AC9C79D7085}" type="slidenum">
              <a:rPr lang="sv-SE" smtClean="0"/>
              <a:t>6</a:t>
            </a:fld>
            <a:endParaRPr lang="sv-SE" dirty="0"/>
          </a:p>
        </p:txBody>
      </p:sp>
    </p:spTree>
    <p:extLst>
      <p:ext uri="{BB962C8B-B14F-4D97-AF65-F5344CB8AC3E}">
        <p14:creationId xmlns:p14="http://schemas.microsoft.com/office/powerpoint/2010/main" val="17667067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a:t>As </a:t>
            </a:r>
            <a:r>
              <a:rPr lang="sv-SE" dirty="0" err="1"/>
              <a:t>we’ve</a:t>
            </a:r>
            <a:r>
              <a:rPr lang="sv-SE" dirty="0"/>
              <a:t> </a:t>
            </a:r>
            <a:r>
              <a:rPr lang="sv-SE" dirty="0" err="1"/>
              <a:t>been</a:t>
            </a:r>
            <a:r>
              <a:rPr lang="sv-SE" dirty="0"/>
              <a:t> </a:t>
            </a:r>
            <a:r>
              <a:rPr lang="sv-SE" dirty="0" err="1"/>
              <a:t>particularly</a:t>
            </a:r>
            <a:r>
              <a:rPr lang="sv-SE" dirty="0"/>
              <a:t> </a:t>
            </a:r>
            <a:r>
              <a:rPr lang="sv-SE" dirty="0" err="1"/>
              <a:t>interested</a:t>
            </a:r>
            <a:r>
              <a:rPr lang="sv-SE" dirty="0"/>
              <a:t> in </a:t>
            </a:r>
            <a:r>
              <a:rPr lang="sv-SE" dirty="0" err="1"/>
              <a:t>studying</a:t>
            </a:r>
            <a:r>
              <a:rPr lang="sv-SE" dirty="0"/>
              <a:t> </a:t>
            </a:r>
            <a:r>
              <a:rPr lang="sv-SE" dirty="0" err="1"/>
              <a:t>two</a:t>
            </a:r>
            <a:r>
              <a:rPr lang="sv-SE" dirty="0"/>
              <a:t> protein systems, </a:t>
            </a:r>
            <a:r>
              <a:rPr lang="sv-SE" dirty="0" err="1"/>
              <a:t>which</a:t>
            </a:r>
            <a:r>
              <a:rPr lang="sv-SE" dirty="0"/>
              <a:t> </a:t>
            </a:r>
            <a:r>
              <a:rPr lang="sv-SE" dirty="0" err="1"/>
              <a:t>contains</a:t>
            </a:r>
            <a:r>
              <a:rPr lang="sv-SE" dirty="0"/>
              <a:t> </a:t>
            </a:r>
            <a:r>
              <a:rPr lang="sv-SE" dirty="0" err="1"/>
              <a:t>two</a:t>
            </a:r>
            <a:r>
              <a:rPr lang="sv-SE" dirty="0"/>
              <a:t> </a:t>
            </a:r>
            <a:r>
              <a:rPr lang="sv-SE" dirty="0" err="1"/>
              <a:t>folded</a:t>
            </a:r>
            <a:r>
              <a:rPr lang="sv-SE" dirty="0"/>
              <a:t> </a:t>
            </a:r>
            <a:r>
              <a:rPr lang="sv-SE" dirty="0" err="1"/>
              <a:t>comains</a:t>
            </a:r>
            <a:r>
              <a:rPr lang="sv-SE" dirty="0"/>
              <a:t> </a:t>
            </a:r>
            <a:r>
              <a:rPr lang="sv-SE" dirty="0" err="1"/>
              <a:t>connected</a:t>
            </a:r>
            <a:r>
              <a:rPr lang="sv-SE" dirty="0"/>
              <a:t> by flexible </a:t>
            </a:r>
            <a:r>
              <a:rPr lang="sv-SE" dirty="0" err="1"/>
              <a:t>linker</a:t>
            </a:r>
            <a:r>
              <a:rPr lang="sv-SE" dirty="0"/>
              <a:t>. </a:t>
            </a:r>
          </a:p>
        </p:txBody>
      </p:sp>
      <p:sp>
        <p:nvSpPr>
          <p:cNvPr id="4" name="Slide Number Placeholder 3"/>
          <p:cNvSpPr>
            <a:spLocks noGrp="1"/>
          </p:cNvSpPr>
          <p:nvPr>
            <p:ph type="sldNum" sz="quarter" idx="10"/>
          </p:nvPr>
        </p:nvSpPr>
        <p:spPr/>
        <p:txBody>
          <a:bodyPr/>
          <a:lstStyle/>
          <a:p>
            <a:fld id="{161A53A7-64CD-4D0E-AAE8-1AC9C79D7085}" type="slidenum">
              <a:rPr lang="sv-SE" smtClean="0"/>
              <a:t>7</a:t>
            </a:fld>
            <a:endParaRPr lang="sv-SE" dirty="0"/>
          </a:p>
        </p:txBody>
      </p:sp>
    </p:spTree>
    <p:extLst>
      <p:ext uri="{BB962C8B-B14F-4D97-AF65-F5344CB8AC3E}">
        <p14:creationId xmlns:p14="http://schemas.microsoft.com/office/powerpoint/2010/main" val="6323916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err="1"/>
              <a:t>However</a:t>
            </a:r>
            <a:r>
              <a:rPr lang="sv-SE" dirty="0"/>
              <a:t> </a:t>
            </a:r>
            <a:r>
              <a:rPr lang="sv-SE" dirty="0" err="1"/>
              <a:t>analyzing</a:t>
            </a:r>
            <a:r>
              <a:rPr lang="sv-SE" dirty="0"/>
              <a:t> SAS data </a:t>
            </a:r>
            <a:r>
              <a:rPr lang="sv-SE" dirty="0" err="1"/>
              <a:t>obtained</a:t>
            </a:r>
            <a:r>
              <a:rPr lang="sv-SE" dirty="0"/>
              <a:t> for </a:t>
            </a:r>
            <a:r>
              <a:rPr lang="sv-SE" dirty="0" err="1"/>
              <a:t>such</a:t>
            </a:r>
            <a:r>
              <a:rPr lang="sv-SE" dirty="0"/>
              <a:t> ensembles is not trivial and </a:t>
            </a:r>
            <a:r>
              <a:rPr lang="sv-SE" dirty="0" err="1"/>
              <a:t>there</a:t>
            </a:r>
            <a:r>
              <a:rPr lang="sv-SE" dirty="0"/>
              <a:t> </a:t>
            </a:r>
            <a:r>
              <a:rPr lang="sv-SE" dirty="0" err="1"/>
              <a:t>are</a:t>
            </a:r>
            <a:r>
              <a:rPr lang="sv-SE" dirty="0"/>
              <a:t> a </a:t>
            </a:r>
            <a:r>
              <a:rPr lang="sv-SE" dirty="0" err="1"/>
              <a:t>few</a:t>
            </a:r>
            <a:r>
              <a:rPr lang="sv-SE" dirty="0"/>
              <a:t> major </a:t>
            </a:r>
            <a:r>
              <a:rPr lang="sv-SE" dirty="0" err="1"/>
              <a:t>challanges</a:t>
            </a:r>
            <a:r>
              <a:rPr lang="sv-SE" dirty="0"/>
              <a:t> to be </a:t>
            </a:r>
            <a:r>
              <a:rPr lang="sv-SE" dirty="0" err="1"/>
              <a:t>faced</a:t>
            </a:r>
            <a:r>
              <a:rPr lang="sv-SE" dirty="0"/>
              <a:t>. </a:t>
            </a:r>
          </a:p>
          <a:p>
            <a:r>
              <a:rPr lang="sv-SE" dirty="0"/>
              <a:t>I </a:t>
            </a:r>
            <a:r>
              <a:rPr lang="sv-SE" dirty="0" err="1"/>
              <a:t>will</a:t>
            </a:r>
            <a:r>
              <a:rPr lang="sv-SE" dirty="0"/>
              <a:t> go </a:t>
            </a:r>
            <a:r>
              <a:rPr lang="sv-SE" dirty="0" err="1"/>
              <a:t>briefly</a:t>
            </a:r>
            <a:r>
              <a:rPr lang="sv-SE" dirty="0"/>
              <a:t> </a:t>
            </a:r>
            <a:r>
              <a:rPr lang="sv-SE" dirty="0" err="1"/>
              <a:t>through</a:t>
            </a:r>
            <a:r>
              <a:rPr lang="sv-SE" dirty="0"/>
              <a:t> </a:t>
            </a:r>
            <a:r>
              <a:rPr lang="sv-SE" dirty="0" err="1"/>
              <a:t>them</a:t>
            </a:r>
            <a:r>
              <a:rPr lang="sv-SE" dirty="0"/>
              <a:t> as </a:t>
            </a:r>
            <a:r>
              <a:rPr lang="sv-SE" dirty="0" err="1"/>
              <a:t>well</a:t>
            </a:r>
            <a:r>
              <a:rPr lang="sv-SE" dirty="0"/>
              <a:t> as </a:t>
            </a:r>
            <a:r>
              <a:rPr lang="sv-SE" dirty="0" err="1"/>
              <a:t>will</a:t>
            </a:r>
            <a:r>
              <a:rPr lang="sv-SE" dirty="0"/>
              <a:t> try to </a:t>
            </a:r>
            <a:r>
              <a:rPr lang="sv-SE" dirty="0" err="1"/>
              <a:t>explain</a:t>
            </a:r>
            <a:r>
              <a:rPr lang="sv-SE" dirty="0"/>
              <a:t> </a:t>
            </a:r>
            <a:r>
              <a:rPr lang="sv-SE" dirty="0" err="1"/>
              <a:t>how</a:t>
            </a:r>
            <a:r>
              <a:rPr lang="sv-SE" dirty="0"/>
              <a:t> </a:t>
            </a:r>
            <a:r>
              <a:rPr lang="sv-SE" dirty="0" err="1"/>
              <a:t>we</a:t>
            </a:r>
            <a:r>
              <a:rPr lang="sv-SE" dirty="0"/>
              <a:t> </a:t>
            </a:r>
            <a:r>
              <a:rPr lang="sv-SE" dirty="0" err="1"/>
              <a:t>addressed</a:t>
            </a:r>
            <a:r>
              <a:rPr lang="sv-SE" dirty="0"/>
              <a:t> </a:t>
            </a:r>
            <a:r>
              <a:rPr lang="sv-SE" dirty="0" err="1"/>
              <a:t>them</a:t>
            </a:r>
            <a:r>
              <a:rPr lang="sv-SE" dirty="0"/>
              <a:t>  in the </a:t>
            </a:r>
            <a:r>
              <a:rPr lang="sv-SE" dirty="0" err="1"/>
              <a:t>developed</a:t>
            </a:r>
            <a:r>
              <a:rPr lang="sv-SE" dirty="0"/>
              <a:t> </a:t>
            </a:r>
            <a:r>
              <a:rPr lang="sv-SE" dirty="0" err="1"/>
              <a:t>method</a:t>
            </a:r>
            <a:r>
              <a:rPr lang="sv-SE" dirty="0"/>
              <a:t>.</a:t>
            </a:r>
          </a:p>
        </p:txBody>
      </p:sp>
      <p:sp>
        <p:nvSpPr>
          <p:cNvPr id="4" name="Slide Number Placeholder 3"/>
          <p:cNvSpPr>
            <a:spLocks noGrp="1"/>
          </p:cNvSpPr>
          <p:nvPr>
            <p:ph type="sldNum" sz="quarter" idx="10"/>
          </p:nvPr>
        </p:nvSpPr>
        <p:spPr/>
        <p:txBody>
          <a:bodyPr/>
          <a:lstStyle/>
          <a:p>
            <a:fld id="{161A53A7-64CD-4D0E-AAE8-1AC9C79D7085}" type="slidenum">
              <a:rPr lang="sv-SE" smtClean="0"/>
              <a:t>8</a:t>
            </a:fld>
            <a:endParaRPr lang="sv-SE" dirty="0"/>
          </a:p>
        </p:txBody>
      </p:sp>
    </p:spTree>
    <p:extLst>
      <p:ext uri="{BB962C8B-B14F-4D97-AF65-F5344CB8AC3E}">
        <p14:creationId xmlns:p14="http://schemas.microsoft.com/office/powerpoint/2010/main" val="4476100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a:t>As I </a:t>
            </a:r>
            <a:r>
              <a:rPr lang="sv-SE" dirty="0" err="1"/>
              <a:t>already</a:t>
            </a:r>
            <a:r>
              <a:rPr lang="sv-SE" dirty="0"/>
              <a:t> </a:t>
            </a:r>
            <a:r>
              <a:rPr lang="sv-SE" dirty="0" err="1"/>
              <a:t>mentioned</a:t>
            </a:r>
            <a:r>
              <a:rPr lang="sv-SE" dirty="0"/>
              <a:t> at the </a:t>
            </a:r>
            <a:r>
              <a:rPr lang="sv-SE" dirty="0" err="1"/>
              <a:t>begining</a:t>
            </a:r>
            <a:r>
              <a:rPr lang="sv-SE" dirty="0"/>
              <a:t> </a:t>
            </a:r>
            <a:r>
              <a:rPr lang="sv-SE" dirty="0" err="1"/>
              <a:t>we</a:t>
            </a:r>
            <a:r>
              <a:rPr lang="sv-SE" dirty="0"/>
              <a:t> </a:t>
            </a:r>
            <a:r>
              <a:rPr lang="sv-SE" dirty="0" err="1"/>
              <a:t>consider</a:t>
            </a:r>
            <a:r>
              <a:rPr lang="sv-SE" dirty="0"/>
              <a:t> a </a:t>
            </a:r>
            <a:r>
              <a:rPr lang="sv-SE" dirty="0" err="1"/>
              <a:t>polydisperse</a:t>
            </a:r>
            <a:r>
              <a:rPr lang="sv-SE" dirty="0"/>
              <a:t> </a:t>
            </a:r>
            <a:r>
              <a:rPr lang="sv-SE" dirty="0" err="1"/>
              <a:t>sample</a:t>
            </a:r>
            <a:r>
              <a:rPr lang="sv-SE" dirty="0"/>
              <a:t> </a:t>
            </a:r>
            <a:r>
              <a:rPr lang="sv-SE" dirty="0" err="1"/>
              <a:t>where</a:t>
            </a:r>
            <a:r>
              <a:rPr lang="sv-SE" dirty="0"/>
              <a:t> SAXS data is </a:t>
            </a:r>
            <a:r>
              <a:rPr lang="sv-SE" dirty="0" err="1"/>
              <a:t>averaged</a:t>
            </a:r>
            <a:r>
              <a:rPr lang="sv-SE" dirty="0"/>
              <a:t> over different </a:t>
            </a:r>
            <a:r>
              <a:rPr lang="sv-SE" dirty="0" err="1"/>
              <a:t>conformations</a:t>
            </a:r>
            <a:r>
              <a:rPr lang="sv-SE" dirty="0"/>
              <a:t> </a:t>
            </a:r>
            <a:r>
              <a:rPr lang="sv-SE" dirty="0" err="1"/>
              <a:t>that</a:t>
            </a:r>
            <a:r>
              <a:rPr lang="sv-SE" dirty="0"/>
              <a:t> </a:t>
            </a:r>
            <a:r>
              <a:rPr lang="sv-SE" dirty="0" err="1"/>
              <a:t>give</a:t>
            </a:r>
            <a:r>
              <a:rPr lang="sv-SE" dirty="0"/>
              <a:t> </a:t>
            </a:r>
            <a:r>
              <a:rPr lang="sv-SE" dirty="0" err="1"/>
              <a:t>rise</a:t>
            </a:r>
            <a:r>
              <a:rPr lang="sv-SE" dirty="0"/>
              <a:t> to the </a:t>
            </a:r>
            <a:r>
              <a:rPr lang="sv-SE" dirty="0" err="1"/>
              <a:t>one</a:t>
            </a:r>
            <a:r>
              <a:rPr lang="sv-SE" dirty="0"/>
              <a:t> </a:t>
            </a:r>
            <a:r>
              <a:rPr lang="sv-SE" dirty="0" err="1"/>
              <a:t>scattering</a:t>
            </a:r>
            <a:r>
              <a:rPr lang="sv-SE" dirty="0"/>
              <a:t> </a:t>
            </a:r>
            <a:r>
              <a:rPr lang="sv-SE" dirty="0" err="1"/>
              <a:t>pattern</a:t>
            </a:r>
            <a:r>
              <a:rPr lang="sv-SE" dirty="0"/>
              <a:t>. In order to </a:t>
            </a:r>
            <a:r>
              <a:rPr lang="sv-SE" dirty="0" err="1"/>
              <a:t>define</a:t>
            </a:r>
            <a:r>
              <a:rPr lang="sv-SE" dirty="0"/>
              <a:t> an ensemble </a:t>
            </a:r>
            <a:r>
              <a:rPr lang="sv-SE" dirty="0" err="1"/>
              <a:t>we</a:t>
            </a:r>
            <a:r>
              <a:rPr lang="sv-SE" dirty="0"/>
              <a:t> </a:t>
            </a:r>
            <a:r>
              <a:rPr lang="sv-SE" dirty="0" err="1"/>
              <a:t>need</a:t>
            </a:r>
            <a:r>
              <a:rPr lang="sv-SE" dirty="0"/>
              <a:t> to </a:t>
            </a:r>
            <a:r>
              <a:rPr lang="sv-SE" dirty="0" err="1"/>
              <a:t>define</a:t>
            </a:r>
            <a:r>
              <a:rPr lang="sv-SE" dirty="0"/>
              <a:t> </a:t>
            </a:r>
            <a:r>
              <a:rPr lang="sv-SE" dirty="0" err="1"/>
              <a:t>conformation</a:t>
            </a:r>
            <a:r>
              <a:rPr lang="sv-SE" dirty="0"/>
              <a:t> and </a:t>
            </a:r>
            <a:r>
              <a:rPr lang="sv-SE" dirty="0" err="1"/>
              <a:t>corresponding</a:t>
            </a:r>
            <a:r>
              <a:rPr lang="sv-SE" dirty="0"/>
              <a:t> population </a:t>
            </a:r>
            <a:r>
              <a:rPr lang="sv-SE" dirty="0" err="1"/>
              <a:t>weights</a:t>
            </a:r>
            <a:r>
              <a:rPr lang="sv-SE" dirty="0"/>
              <a:t>,</a:t>
            </a:r>
          </a:p>
        </p:txBody>
      </p:sp>
      <p:sp>
        <p:nvSpPr>
          <p:cNvPr id="4" name="Slide Number Placeholder 3"/>
          <p:cNvSpPr>
            <a:spLocks noGrp="1"/>
          </p:cNvSpPr>
          <p:nvPr>
            <p:ph type="sldNum" sz="quarter" idx="10"/>
          </p:nvPr>
        </p:nvSpPr>
        <p:spPr/>
        <p:txBody>
          <a:bodyPr/>
          <a:lstStyle/>
          <a:p>
            <a:fld id="{161A53A7-64CD-4D0E-AAE8-1AC9C79D7085}" type="slidenum">
              <a:rPr lang="sv-SE" smtClean="0"/>
              <a:t>9</a:t>
            </a:fld>
            <a:endParaRPr lang="sv-SE" dirty="0"/>
          </a:p>
        </p:txBody>
      </p:sp>
    </p:spTree>
    <p:extLst>
      <p:ext uri="{BB962C8B-B14F-4D97-AF65-F5344CB8AC3E}">
        <p14:creationId xmlns:p14="http://schemas.microsoft.com/office/powerpoint/2010/main" val="108387426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rgbClr val="0094CA"/>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noProof="0"/>
              <a:t>Click to edit Master title style</a:t>
            </a:r>
            <a:endParaRPr lang="en-GB" noProof="0"/>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0"/>
              <a:t>Click to edit Master subtitle style</a:t>
            </a:r>
            <a:endParaRPr lang="en-GB" noProof="0"/>
          </a:p>
        </p:txBody>
      </p:sp>
      <p:sp>
        <p:nvSpPr>
          <p:cNvPr id="4" name="Date Placeholder 3"/>
          <p:cNvSpPr>
            <a:spLocks noGrp="1"/>
          </p:cNvSpPr>
          <p:nvPr>
            <p:ph type="dt" sz="half" idx="10"/>
          </p:nvPr>
        </p:nvSpPr>
        <p:spPr/>
        <p:txBody>
          <a:bodyPr/>
          <a:lstStyle/>
          <a:p>
            <a:fld id="{5ED7AC81-318B-4D49-A602-9E30227C87EC}" type="datetime1">
              <a:rPr lang="en-GB" noProof="0" smtClean="0"/>
              <a:t>04/05/2019</a:t>
            </a:fld>
            <a:endParaRPr lang="en-GB" noProof="0"/>
          </a:p>
        </p:txBody>
      </p:sp>
      <p:sp>
        <p:nvSpPr>
          <p:cNvPr id="5" name="Footer Placeholder 4"/>
          <p:cNvSpPr>
            <a:spLocks noGrp="1"/>
          </p:cNvSpPr>
          <p:nvPr>
            <p:ph type="ftr" sz="quarter" idx="11"/>
          </p:nvPr>
        </p:nvSpPr>
        <p:spPr/>
        <p:txBody>
          <a:bodyPr/>
          <a:lstStyle/>
          <a:p>
            <a:endParaRPr lang="en-GB" noProof="0"/>
          </a:p>
        </p:txBody>
      </p:sp>
      <p:sp>
        <p:nvSpPr>
          <p:cNvPr id="6" name="Slide Number Placeholder 5"/>
          <p:cNvSpPr>
            <a:spLocks noGrp="1"/>
          </p:cNvSpPr>
          <p:nvPr>
            <p:ph type="sldNum" sz="quarter" idx="12"/>
          </p:nvPr>
        </p:nvSpPr>
        <p:spPr/>
        <p:txBody>
          <a:bodyPr/>
          <a:lstStyle/>
          <a:p>
            <a:fld id="{551115BC-487E-4422-894C-CB7CD3E79223}" type="slidenum">
              <a:rPr lang="en-GB" noProof="0" smtClean="0"/>
              <a:t>‹#›</a:t>
            </a:fld>
            <a:endParaRPr lang="en-GB" noProof="0"/>
          </a:p>
        </p:txBody>
      </p:sp>
      <p:pic>
        <p:nvPicPr>
          <p:cNvPr id="7" name="Bildobjekt 7" descr="ESS-vit-logga.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7308304" y="260648"/>
            <a:ext cx="1656184" cy="886059"/>
          </a:xfrm>
          <a:prstGeom prst="rect">
            <a:avLst/>
          </a:prstGeom>
        </p:spPr>
      </p:pic>
    </p:spTree>
    <p:extLst>
      <p:ext uri="{BB962C8B-B14F-4D97-AF65-F5344CB8AC3E}">
        <p14:creationId xmlns:p14="http://schemas.microsoft.com/office/powerpoint/2010/main" val="24398844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ktangel 6"/>
          <p:cNvSpPr/>
          <p:nvPr userDrawn="1"/>
        </p:nvSpPr>
        <p:spPr>
          <a:xfrm>
            <a:off x="0" y="0"/>
            <a:ext cx="9144000" cy="1434354"/>
          </a:xfrm>
          <a:prstGeom prst="rect">
            <a:avLst/>
          </a:prstGeom>
          <a:solidFill>
            <a:srgbClr val="0094CA"/>
          </a:solidFill>
          <a:ln>
            <a:noFill/>
          </a:ln>
          <a:effectLst/>
          <a:scene3d>
            <a:camera prst="orthographicFront"/>
            <a:lightRig rig="threePt" dir="t"/>
          </a:scene3d>
          <a:sp3d>
            <a:bevelT w="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noProof="0">
              <a:solidFill>
                <a:srgbClr val="0094CA"/>
              </a:solidFill>
            </a:endParaRPr>
          </a:p>
        </p:txBody>
      </p:sp>
      <p:sp>
        <p:nvSpPr>
          <p:cNvPr id="2" name="Title 1"/>
          <p:cNvSpPr>
            <a:spLocks noGrp="1"/>
          </p:cNvSpPr>
          <p:nvPr>
            <p:ph type="title"/>
          </p:nvPr>
        </p:nvSpPr>
        <p:spPr/>
        <p:txBody>
          <a:bodyPr/>
          <a:lstStyle/>
          <a:p>
            <a:r>
              <a:rPr lang="en-US" noProof="0"/>
              <a:t>Click to edit Master title style</a:t>
            </a:r>
            <a:endParaRPr lang="en-GB" noProof="0"/>
          </a:p>
        </p:txBody>
      </p:sp>
      <p:sp>
        <p:nvSpPr>
          <p:cNvPr id="3" name="Content Placeholder 2"/>
          <p:cNvSpPr>
            <a:spLocks noGrp="1"/>
          </p:cNvSpPr>
          <p:nvPr>
            <p:ph idx="1"/>
          </p:nvPr>
        </p:nvSpPr>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4" name="Date Placeholder 3"/>
          <p:cNvSpPr>
            <a:spLocks noGrp="1"/>
          </p:cNvSpPr>
          <p:nvPr>
            <p:ph type="dt" sz="half" idx="10"/>
          </p:nvPr>
        </p:nvSpPr>
        <p:spPr/>
        <p:txBody>
          <a:bodyPr/>
          <a:lstStyle/>
          <a:p>
            <a:fld id="{6EB99CB0-346B-43FA-9EE6-F90C3F3BC0BA}" type="datetime1">
              <a:rPr lang="en-GB" noProof="0" smtClean="0"/>
              <a:t>04/05/2019</a:t>
            </a:fld>
            <a:endParaRPr lang="en-GB" noProof="0"/>
          </a:p>
        </p:txBody>
      </p:sp>
      <p:sp>
        <p:nvSpPr>
          <p:cNvPr id="5" name="Footer Placeholder 4"/>
          <p:cNvSpPr>
            <a:spLocks noGrp="1"/>
          </p:cNvSpPr>
          <p:nvPr>
            <p:ph type="ftr" sz="quarter" idx="11"/>
          </p:nvPr>
        </p:nvSpPr>
        <p:spPr/>
        <p:txBody>
          <a:bodyPr/>
          <a:lstStyle/>
          <a:p>
            <a:endParaRPr lang="en-GB" noProof="0"/>
          </a:p>
        </p:txBody>
      </p:sp>
      <p:sp>
        <p:nvSpPr>
          <p:cNvPr id="6" name="Slide Number Placeholder 5"/>
          <p:cNvSpPr>
            <a:spLocks noGrp="1"/>
          </p:cNvSpPr>
          <p:nvPr>
            <p:ph type="sldNum" sz="quarter" idx="12"/>
          </p:nvPr>
        </p:nvSpPr>
        <p:spPr/>
        <p:txBody>
          <a:bodyPr/>
          <a:lstStyle/>
          <a:p>
            <a:fld id="{551115BC-487E-4422-894C-CB7CD3E79223}" type="slidenum">
              <a:rPr lang="en-GB" noProof="0" smtClean="0"/>
              <a:t>‹#›</a:t>
            </a:fld>
            <a:endParaRPr lang="en-GB" noProof="0"/>
          </a:p>
        </p:txBody>
      </p:sp>
      <p:pic>
        <p:nvPicPr>
          <p:cNvPr id="8" name="Bildobjekt 5" descr="ESS-vit-logga.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7594008" y="319530"/>
            <a:ext cx="1370480" cy="733206"/>
          </a:xfrm>
          <a:prstGeom prst="rect">
            <a:avLst/>
          </a:prstGeom>
        </p:spPr>
      </p:pic>
    </p:spTree>
    <p:extLst>
      <p:ext uri="{BB962C8B-B14F-4D97-AF65-F5344CB8AC3E}">
        <p14:creationId xmlns:p14="http://schemas.microsoft.com/office/powerpoint/2010/main" val="13510992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ktangel 6"/>
          <p:cNvSpPr/>
          <p:nvPr userDrawn="1"/>
        </p:nvSpPr>
        <p:spPr>
          <a:xfrm>
            <a:off x="0" y="0"/>
            <a:ext cx="9144000" cy="1434354"/>
          </a:xfrm>
          <a:prstGeom prst="rect">
            <a:avLst/>
          </a:prstGeom>
          <a:solidFill>
            <a:srgbClr val="0094CA"/>
          </a:solidFill>
          <a:ln>
            <a:noFill/>
          </a:ln>
          <a:effectLst/>
          <a:scene3d>
            <a:camera prst="orthographicFront"/>
            <a:lightRig rig="threePt" dir="t"/>
          </a:scene3d>
          <a:sp3d>
            <a:bevelT w="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noProof="0">
              <a:solidFill>
                <a:srgbClr val="0094CA"/>
              </a:solidFill>
            </a:endParaRPr>
          </a:p>
        </p:txBody>
      </p:sp>
      <p:sp>
        <p:nvSpPr>
          <p:cNvPr id="2" name="Title 1"/>
          <p:cNvSpPr>
            <a:spLocks noGrp="1"/>
          </p:cNvSpPr>
          <p:nvPr>
            <p:ph type="title"/>
          </p:nvPr>
        </p:nvSpPr>
        <p:spPr/>
        <p:txBody>
          <a:bodyPr/>
          <a:lstStyle/>
          <a:p>
            <a:r>
              <a:rPr lang="en-US" noProof="0"/>
              <a:t>Click to edit Master title style</a:t>
            </a:r>
            <a:endParaRPr lang="en-GB" noProof="0"/>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5" name="Date Placeholder 4"/>
          <p:cNvSpPr>
            <a:spLocks noGrp="1"/>
          </p:cNvSpPr>
          <p:nvPr>
            <p:ph type="dt" sz="half" idx="10"/>
          </p:nvPr>
        </p:nvSpPr>
        <p:spPr/>
        <p:txBody>
          <a:bodyPr/>
          <a:lstStyle/>
          <a:p>
            <a:fld id="{42E66B7F-8271-49DA-A25A-F4BB9F476347}" type="datetime1">
              <a:rPr lang="en-GB" noProof="0" smtClean="0"/>
              <a:t>04/05/2019</a:t>
            </a:fld>
            <a:endParaRPr lang="en-GB" noProof="0"/>
          </a:p>
        </p:txBody>
      </p:sp>
      <p:sp>
        <p:nvSpPr>
          <p:cNvPr id="6" name="Footer Placeholder 5"/>
          <p:cNvSpPr>
            <a:spLocks noGrp="1"/>
          </p:cNvSpPr>
          <p:nvPr>
            <p:ph type="ftr" sz="quarter" idx="11"/>
          </p:nvPr>
        </p:nvSpPr>
        <p:spPr/>
        <p:txBody>
          <a:bodyPr/>
          <a:lstStyle/>
          <a:p>
            <a:endParaRPr lang="en-GB" noProof="0"/>
          </a:p>
        </p:txBody>
      </p:sp>
      <p:sp>
        <p:nvSpPr>
          <p:cNvPr id="7" name="Slide Number Placeholder 6"/>
          <p:cNvSpPr>
            <a:spLocks noGrp="1"/>
          </p:cNvSpPr>
          <p:nvPr>
            <p:ph type="sldNum" sz="quarter" idx="12"/>
          </p:nvPr>
        </p:nvSpPr>
        <p:spPr/>
        <p:txBody>
          <a:bodyPr/>
          <a:lstStyle/>
          <a:p>
            <a:fld id="{551115BC-487E-4422-894C-CB7CD3E79223}" type="slidenum">
              <a:rPr lang="en-GB" noProof="0" smtClean="0"/>
              <a:t>‹#›</a:t>
            </a:fld>
            <a:endParaRPr lang="en-GB" noProof="0"/>
          </a:p>
        </p:txBody>
      </p:sp>
      <p:pic>
        <p:nvPicPr>
          <p:cNvPr id="9" name="Bildobjekt 7" descr="ESS-vit-logga.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7604662" y="260648"/>
            <a:ext cx="1359826" cy="727507"/>
          </a:xfrm>
          <a:prstGeom prst="rect">
            <a:avLst/>
          </a:prstGeom>
        </p:spPr>
      </p:pic>
    </p:spTree>
    <p:extLst>
      <p:ext uri="{BB962C8B-B14F-4D97-AF65-F5344CB8AC3E}">
        <p14:creationId xmlns:p14="http://schemas.microsoft.com/office/powerpoint/2010/main" val="1362832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noProof="0"/>
              <a:t>Click to edit Master title style</a:t>
            </a:r>
            <a:endParaRPr lang="en-GB" noProof="0"/>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7" name="Date Placeholder 6"/>
          <p:cNvSpPr>
            <a:spLocks noGrp="1"/>
          </p:cNvSpPr>
          <p:nvPr>
            <p:ph type="dt" sz="half" idx="10"/>
          </p:nvPr>
        </p:nvSpPr>
        <p:spPr/>
        <p:txBody>
          <a:bodyPr/>
          <a:lstStyle/>
          <a:p>
            <a:fld id="{3C7D23FA-05C4-4CC1-B281-2F815585BC1C}" type="datetime1">
              <a:rPr lang="en-GB" noProof="0" smtClean="0"/>
              <a:t>04/05/2019</a:t>
            </a:fld>
            <a:endParaRPr lang="en-GB" noProof="0"/>
          </a:p>
        </p:txBody>
      </p:sp>
      <p:sp>
        <p:nvSpPr>
          <p:cNvPr id="8" name="Footer Placeholder 7"/>
          <p:cNvSpPr>
            <a:spLocks noGrp="1"/>
          </p:cNvSpPr>
          <p:nvPr>
            <p:ph type="ftr" sz="quarter" idx="11"/>
          </p:nvPr>
        </p:nvSpPr>
        <p:spPr/>
        <p:txBody>
          <a:bodyPr/>
          <a:lstStyle/>
          <a:p>
            <a:endParaRPr lang="en-GB" noProof="0"/>
          </a:p>
        </p:txBody>
      </p:sp>
      <p:sp>
        <p:nvSpPr>
          <p:cNvPr id="9" name="Slide Number Placeholder 8"/>
          <p:cNvSpPr>
            <a:spLocks noGrp="1"/>
          </p:cNvSpPr>
          <p:nvPr>
            <p:ph type="sldNum" sz="quarter" idx="12"/>
          </p:nvPr>
        </p:nvSpPr>
        <p:spPr/>
        <p:txBody>
          <a:bodyPr/>
          <a:lstStyle/>
          <a:p>
            <a:fld id="{551115BC-487E-4422-894C-CB7CD3E79223}" type="slidenum">
              <a:rPr lang="en-GB" noProof="0" smtClean="0"/>
              <a:t>‹#›</a:t>
            </a:fld>
            <a:endParaRPr lang="en-GB" noProof="0"/>
          </a:p>
        </p:txBody>
      </p:sp>
      <p:sp>
        <p:nvSpPr>
          <p:cNvPr id="10" name="Rektangel 6"/>
          <p:cNvSpPr/>
          <p:nvPr userDrawn="1"/>
        </p:nvSpPr>
        <p:spPr>
          <a:xfrm>
            <a:off x="0" y="0"/>
            <a:ext cx="9144000" cy="1434354"/>
          </a:xfrm>
          <a:prstGeom prst="rect">
            <a:avLst/>
          </a:prstGeom>
          <a:solidFill>
            <a:srgbClr val="0094CA"/>
          </a:solidFill>
          <a:ln>
            <a:noFill/>
          </a:ln>
          <a:effectLst/>
          <a:scene3d>
            <a:camera prst="orthographicFront"/>
            <a:lightRig rig="threePt" dir="t"/>
          </a:scene3d>
          <a:sp3d>
            <a:bevelT w="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noProof="0">
              <a:solidFill>
                <a:srgbClr val="0094CA"/>
              </a:solidFill>
            </a:endParaRPr>
          </a:p>
        </p:txBody>
      </p:sp>
    </p:spTree>
    <p:extLst>
      <p:ext uri="{BB962C8B-B14F-4D97-AF65-F5344CB8AC3E}">
        <p14:creationId xmlns:p14="http://schemas.microsoft.com/office/powerpoint/2010/main" val="12497403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1_Two Content">
    <p:spTree>
      <p:nvGrpSpPr>
        <p:cNvPr id="1" name=""/>
        <p:cNvGrpSpPr/>
        <p:nvPr/>
      </p:nvGrpSpPr>
      <p:grpSpPr>
        <a:xfrm>
          <a:off x="0" y="0"/>
          <a:ext cx="0" cy="0"/>
          <a:chOff x="0" y="0"/>
          <a:chExt cx="0" cy="0"/>
        </a:xfrm>
      </p:grpSpPr>
      <p:sp>
        <p:nvSpPr>
          <p:cNvPr id="138" name="Rectangle"/>
          <p:cNvSpPr/>
          <p:nvPr/>
        </p:nvSpPr>
        <p:spPr>
          <a:xfrm>
            <a:off x="-1" y="-1"/>
            <a:ext cx="9144001" cy="1434355"/>
          </a:xfrm>
          <a:prstGeom prst="rect">
            <a:avLst/>
          </a:prstGeom>
          <a:solidFill>
            <a:srgbClr val="0094CA"/>
          </a:solidFill>
          <a:ln w="12700">
            <a:miter lim="400000"/>
          </a:ln>
        </p:spPr>
        <p:txBody>
          <a:bodyPr lIns="34289" tIns="34289" rIns="34289" bIns="34289" anchor="ctr"/>
          <a:lstStyle/>
          <a:p>
            <a:pPr defTabSz="342880">
              <a:defRPr sz="2200" b="0">
                <a:solidFill>
                  <a:srgbClr val="0094CA"/>
                </a:solidFill>
                <a:latin typeface="Calibri"/>
                <a:ea typeface="Calibri"/>
                <a:cs typeface="Calibri"/>
                <a:sym typeface="Calibri"/>
              </a:defRPr>
            </a:pPr>
            <a:endParaRPr sz="1160"/>
          </a:p>
        </p:txBody>
      </p:sp>
      <p:pic>
        <p:nvPicPr>
          <p:cNvPr id="139" name="ESS-vit-logga.png" descr="ESS-vit-logga.png"/>
          <p:cNvPicPr>
            <a:picLocks noChangeAspect="1"/>
          </p:cNvPicPr>
          <p:nvPr/>
        </p:nvPicPr>
        <p:blipFill>
          <a:blip r:embed="rId2">
            <a:extLst/>
          </a:blip>
          <a:stretch>
            <a:fillRect/>
          </a:stretch>
        </p:blipFill>
        <p:spPr>
          <a:xfrm>
            <a:off x="7326975" y="378763"/>
            <a:ext cx="1359827" cy="727507"/>
          </a:xfrm>
          <a:prstGeom prst="rect">
            <a:avLst/>
          </a:prstGeom>
          <a:ln w="12700">
            <a:miter lim="400000"/>
          </a:ln>
        </p:spPr>
      </p:pic>
      <p:sp>
        <p:nvSpPr>
          <p:cNvPr id="140" name="Rectangle"/>
          <p:cNvSpPr/>
          <p:nvPr/>
        </p:nvSpPr>
        <p:spPr>
          <a:xfrm>
            <a:off x="8932" y="-1"/>
            <a:ext cx="9144001" cy="1434355"/>
          </a:xfrm>
          <a:prstGeom prst="rect">
            <a:avLst/>
          </a:prstGeom>
          <a:solidFill>
            <a:srgbClr val="0094CA"/>
          </a:solidFill>
          <a:ln w="12700">
            <a:miter lim="400000"/>
          </a:ln>
        </p:spPr>
        <p:txBody>
          <a:bodyPr lIns="34289" tIns="34289" rIns="34289" bIns="34289" anchor="ctr"/>
          <a:lstStyle/>
          <a:p>
            <a:pPr defTabSz="342880">
              <a:defRPr sz="2200" b="0">
                <a:solidFill>
                  <a:srgbClr val="0094CA"/>
                </a:solidFill>
                <a:latin typeface="Calibri"/>
                <a:ea typeface="Calibri"/>
                <a:cs typeface="Calibri"/>
                <a:sym typeface="Calibri"/>
              </a:defRPr>
            </a:pPr>
            <a:endParaRPr sz="1160"/>
          </a:p>
        </p:txBody>
      </p:sp>
      <p:sp>
        <p:nvSpPr>
          <p:cNvPr id="141" name="Title Text"/>
          <p:cNvSpPr txBox="1">
            <a:spLocks noGrp="1"/>
          </p:cNvSpPr>
          <p:nvPr>
            <p:ph type="title"/>
          </p:nvPr>
        </p:nvSpPr>
        <p:spPr>
          <a:xfrm>
            <a:off x="198238" y="-203968"/>
            <a:ext cx="7139138" cy="1508125"/>
          </a:xfrm>
          <a:prstGeom prst="rect">
            <a:avLst/>
          </a:prstGeom>
        </p:spPr>
        <p:txBody>
          <a:bodyPr lIns="65023" tIns="65023" rIns="65023" bIns="65023"/>
          <a:lstStyle>
            <a:lvl1pPr algn="l" defTabSz="482157">
              <a:defRPr sz="2215">
                <a:solidFill>
                  <a:srgbClr val="FFFFFF"/>
                </a:solidFill>
                <a:latin typeface="Calibri"/>
                <a:ea typeface="Calibri"/>
                <a:cs typeface="Calibri"/>
                <a:sym typeface="Calibri"/>
              </a:defRPr>
            </a:lvl1pPr>
          </a:lstStyle>
          <a:p>
            <a:r>
              <a:t>Title Text</a:t>
            </a:r>
          </a:p>
        </p:txBody>
      </p:sp>
      <p:sp>
        <p:nvSpPr>
          <p:cNvPr id="142" name="Body Level One…"/>
          <p:cNvSpPr txBox="1">
            <a:spLocks noGrp="1"/>
          </p:cNvSpPr>
          <p:nvPr>
            <p:ph type="body" sz="half" idx="1"/>
          </p:nvPr>
        </p:nvSpPr>
        <p:spPr>
          <a:xfrm>
            <a:off x="457201" y="1600203"/>
            <a:ext cx="4038602" cy="5257803"/>
          </a:xfrm>
          <a:prstGeom prst="rect">
            <a:avLst/>
          </a:prstGeom>
        </p:spPr>
        <p:txBody>
          <a:bodyPr lIns="65023" tIns="65023" rIns="65023" bIns="65023" anchor="t"/>
          <a:lstStyle>
            <a:lvl1pPr marL="245383" indent="-245383" defTabSz="482157">
              <a:lnSpc>
                <a:spcPts val="1793"/>
              </a:lnSpc>
              <a:spcBef>
                <a:spcPts val="896"/>
              </a:spcBef>
              <a:buSzTx/>
              <a:buNone/>
              <a:defRPr sz="1898">
                <a:solidFill>
                  <a:srgbClr val="808080"/>
                </a:solidFill>
                <a:latin typeface="Calibri"/>
                <a:ea typeface="Calibri"/>
                <a:cs typeface="Calibri"/>
                <a:sym typeface="Calibri"/>
              </a:defRPr>
            </a:lvl1pPr>
            <a:lvl2pPr marL="393164" indent="-223655" defTabSz="482157">
              <a:lnSpc>
                <a:spcPts val="1793"/>
              </a:lnSpc>
              <a:spcBef>
                <a:spcPts val="896"/>
              </a:spcBef>
              <a:buSzPct val="100000"/>
              <a:buChar char="–"/>
              <a:defRPr sz="1898">
                <a:solidFill>
                  <a:srgbClr val="808080"/>
                </a:solidFill>
                <a:latin typeface="Calibri"/>
                <a:ea typeface="Calibri"/>
                <a:cs typeface="Calibri"/>
                <a:sym typeface="Calibri"/>
              </a:defRPr>
            </a:lvl2pPr>
            <a:lvl3pPr marL="245383" indent="93633" defTabSz="482157">
              <a:lnSpc>
                <a:spcPts val="1793"/>
              </a:lnSpc>
              <a:spcBef>
                <a:spcPts val="896"/>
              </a:spcBef>
              <a:buSzTx/>
              <a:buNone/>
              <a:defRPr sz="1898">
                <a:solidFill>
                  <a:srgbClr val="808080"/>
                </a:solidFill>
                <a:latin typeface="Calibri"/>
                <a:ea typeface="Calibri"/>
                <a:cs typeface="Calibri"/>
                <a:sym typeface="Calibri"/>
              </a:defRPr>
            </a:lvl3pPr>
            <a:lvl4pPr marL="747092" indent="-238567" defTabSz="482157">
              <a:lnSpc>
                <a:spcPts val="1793"/>
              </a:lnSpc>
              <a:spcBef>
                <a:spcPts val="896"/>
              </a:spcBef>
              <a:buSzPct val="100000"/>
              <a:buChar char="–"/>
              <a:defRPr sz="1898">
                <a:solidFill>
                  <a:srgbClr val="808080"/>
                </a:solidFill>
                <a:latin typeface="Calibri"/>
                <a:ea typeface="Calibri"/>
                <a:cs typeface="Calibri"/>
                <a:sym typeface="Calibri"/>
              </a:defRPr>
            </a:lvl4pPr>
            <a:lvl5pPr marL="916600" indent="-238567" defTabSz="482157">
              <a:lnSpc>
                <a:spcPts val="1793"/>
              </a:lnSpc>
              <a:spcBef>
                <a:spcPts val="896"/>
              </a:spcBef>
              <a:buSzPct val="100000"/>
              <a:buChar char="»"/>
              <a:defRPr sz="1898">
                <a:solidFill>
                  <a:srgbClr val="808080"/>
                </a:solidFill>
                <a:latin typeface="Calibri"/>
                <a:ea typeface="Calibri"/>
                <a:cs typeface="Calibri"/>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143" name="Slide Number"/>
          <p:cNvSpPr txBox="1">
            <a:spLocks noGrp="1"/>
          </p:cNvSpPr>
          <p:nvPr>
            <p:ph type="sldNum" sz="quarter" idx="2"/>
          </p:nvPr>
        </p:nvSpPr>
        <p:spPr>
          <a:xfrm>
            <a:off x="8467241" y="6430685"/>
            <a:ext cx="219561" cy="216456"/>
          </a:xfrm>
          <a:prstGeom prst="rect">
            <a:avLst/>
          </a:prstGeom>
        </p:spPr>
        <p:txBody>
          <a:bodyPr lIns="65023" tIns="65023" rIns="65023" bIns="65023" anchor="ctr"/>
          <a:lstStyle>
            <a:lvl1pPr algn="r" defTabSz="482157">
              <a:defRPr sz="633">
                <a:solidFill>
                  <a:srgbClr val="888888"/>
                </a:solidFill>
                <a:latin typeface="Calibri"/>
                <a:ea typeface="Calibri"/>
                <a:cs typeface="Calibri"/>
                <a:sym typeface="Calibri"/>
              </a:defRPr>
            </a:lvl1pPr>
          </a:lstStyle>
          <a:p>
            <a:fld id="{86CB4B4D-7CA3-9044-876B-883B54F8677D}" type="slidenum">
              <a:t>‹#›</a:t>
            </a:fld>
            <a:endParaRPr/>
          </a:p>
        </p:txBody>
      </p:sp>
      <p:pic>
        <p:nvPicPr>
          <p:cNvPr id="144" name="ESS-vit-logga.png" descr="ESS-vit-logga.png"/>
          <p:cNvPicPr>
            <a:picLocks noChangeAspect="1"/>
          </p:cNvPicPr>
          <p:nvPr/>
        </p:nvPicPr>
        <p:blipFill>
          <a:blip r:embed="rId2">
            <a:extLst/>
          </a:blip>
          <a:stretch>
            <a:fillRect/>
          </a:stretch>
        </p:blipFill>
        <p:spPr>
          <a:xfrm>
            <a:off x="7594010" y="319534"/>
            <a:ext cx="1370481" cy="733207"/>
          </a:xfrm>
          <a:prstGeom prst="rect">
            <a:avLst/>
          </a:prstGeom>
          <a:ln w="12700">
            <a:miter lim="400000"/>
          </a:ln>
        </p:spPr>
      </p:pic>
    </p:spTree>
    <p:extLst>
      <p:ext uri="{BB962C8B-B14F-4D97-AF65-F5344CB8AC3E}">
        <p14:creationId xmlns:p14="http://schemas.microsoft.com/office/powerpoint/2010/main" val="2956433927"/>
      </p:ext>
    </p:extLst>
  </p:cSld>
  <p:clrMapOvr>
    <a:masterClrMapping/>
  </p:clrMapOvr>
  <p:transition spd="med"/>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7139136" cy="1143000"/>
          </a:xfrm>
          <a:prstGeom prst="rect">
            <a:avLst/>
          </a:prstGeom>
        </p:spPr>
        <p:txBody>
          <a:bodyPr vert="horz" lIns="91440" tIns="45720" rIns="91440" bIns="45720" rtlCol="0" anchor="ctr">
            <a:normAutofit/>
          </a:bodyPr>
          <a:lstStyle/>
          <a:p>
            <a:r>
              <a:rPr lang="en-US" noProof="0"/>
              <a:t>Click to edit Master title style</a:t>
            </a:r>
            <a:endParaRPr lang="en-GB" noProof="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103233B-D569-4A6E-878F-CDE152514C47}" type="datetime1">
              <a:rPr lang="en-GB" noProof="0" smtClean="0"/>
              <a:t>04/05/2019</a:t>
            </a:fld>
            <a:endParaRPr lang="en-GB" noProof="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noProof="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51115BC-487E-4422-894C-CB7CD3E79223}" type="slidenum">
              <a:rPr lang="en-GB" noProof="0" smtClean="0"/>
              <a:t>‹#›</a:t>
            </a:fld>
            <a:endParaRPr lang="en-GB" noProof="0"/>
          </a:p>
        </p:txBody>
      </p:sp>
    </p:spTree>
    <p:extLst>
      <p:ext uri="{BB962C8B-B14F-4D97-AF65-F5344CB8AC3E}">
        <p14:creationId xmlns:p14="http://schemas.microsoft.com/office/powerpoint/2010/main" val="380640801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3" r:id="rId4"/>
    <p:sldLayoutId id="2147483654" r:id="rId5"/>
  </p:sldLayoutIdLst>
  <p:hf hdr="0" ftr="0" dt="0"/>
  <p:txStyles>
    <p:titleStyle>
      <a:lvl1pPr algn="l" defTabSz="914400" rtl="0" eaLnBrk="1" latinLnBrk="0" hangingPunct="1">
        <a:spcBef>
          <a:spcPct val="0"/>
        </a:spcBef>
        <a:buNone/>
        <a:defRPr sz="3200" kern="1200" baseline="0">
          <a:solidFill>
            <a:schemeClr val="bg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800" kern="1200" baseline="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400" kern="1200" baseline="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baseline="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800" kern="1200" baseline="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9.png"/><Relationship Id="rId5" Type="http://schemas.openxmlformats.org/officeDocument/2006/relationships/image" Target="../media/image12.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tiff"/><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26.png"/><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8" Type="http://schemas.openxmlformats.org/officeDocument/2006/relationships/image" Target="../media/image220.png"/><Relationship Id="rId3" Type="http://schemas.openxmlformats.org/officeDocument/2006/relationships/image" Target="../media/image39.png"/><Relationship Id="rId7" Type="http://schemas.openxmlformats.org/officeDocument/2006/relationships/image" Target="../media/image210.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00.png"/><Relationship Id="rId5" Type="http://schemas.openxmlformats.org/officeDocument/2006/relationships/image" Target="../media/image191.png"/><Relationship Id="rId4" Type="http://schemas.openxmlformats.org/officeDocument/2006/relationships/image" Target="../media/image40.png"/><Relationship Id="rId9" Type="http://schemas.openxmlformats.org/officeDocument/2006/relationships/image" Target="../media/image27.jpg"/></Relationships>
</file>

<file path=ppt/slides/_rels/slide17.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28.tiff"/><Relationship Id="rId4" Type="http://schemas.openxmlformats.org/officeDocument/2006/relationships/image" Target="../media/image240.png"/></Relationships>
</file>

<file path=ppt/slides/_rels/slide18.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60.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jpeg"/></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7.xml.rels><?xml version="1.0" encoding="UTF-8" standalone="yes"?>
<Relationships xmlns="http://schemas.openxmlformats.org/package/2006/relationships"><Relationship Id="rId8" Type="http://schemas.openxmlformats.org/officeDocument/2006/relationships/image" Target="../media/image13.png"/><Relationship Id="rId3" Type="http://schemas.microsoft.com/office/2007/relationships/media" Target="../media/media2.mp4"/><Relationship Id="rId7" Type="http://schemas.openxmlformats.org/officeDocument/2006/relationships/image" Target="../media/image12.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notesSlide" Target="../notesSlides/notesSlide7.xml"/><Relationship Id="rId5" Type="http://schemas.openxmlformats.org/officeDocument/2006/relationships/slideLayout" Target="../slideLayouts/slideLayout2.xml"/><Relationship Id="rId4" Type="http://schemas.openxmlformats.org/officeDocument/2006/relationships/video" Target="../media/media2.mp4"/></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94CA"/>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251520" y="2130425"/>
            <a:ext cx="8568952" cy="1470025"/>
          </a:xfrm>
        </p:spPr>
        <p:txBody>
          <a:bodyPr>
            <a:normAutofit fontScale="90000"/>
          </a:bodyPr>
          <a:lstStyle/>
          <a:p>
            <a:pPr algn="ctr"/>
            <a:r>
              <a:rPr lang="en-US" sz="4000"/>
              <a:t>Bayesian inference of conformational ensembles from small-angle scattering data</a:t>
            </a:r>
          </a:p>
        </p:txBody>
      </p:sp>
      <p:sp>
        <p:nvSpPr>
          <p:cNvPr id="3" name="Subtitle 2"/>
          <p:cNvSpPr>
            <a:spLocks noGrp="1"/>
          </p:cNvSpPr>
          <p:nvPr>
            <p:ph type="subTitle" idx="1"/>
          </p:nvPr>
        </p:nvSpPr>
        <p:spPr/>
        <p:txBody>
          <a:bodyPr>
            <a:noAutofit/>
          </a:bodyPr>
          <a:lstStyle/>
          <a:p>
            <a:r>
              <a:rPr lang="en-US" sz="2000">
                <a:solidFill>
                  <a:schemeClr val="bg1"/>
                </a:solidFill>
              </a:rPr>
              <a:t>Wojtek Potrzebowski</a:t>
            </a:r>
          </a:p>
          <a:p>
            <a:r>
              <a:rPr lang="en-US" sz="2000">
                <a:solidFill>
                  <a:schemeClr val="bg1"/>
                </a:solidFill>
              </a:rPr>
              <a:t>Data Management and Software Centre, ESS</a:t>
            </a:r>
          </a:p>
          <a:p>
            <a:r>
              <a:rPr lang="en-US" sz="2000">
                <a:solidFill>
                  <a:schemeClr val="bg1"/>
                </a:solidFill>
              </a:rPr>
              <a:t>Biochemistry and Structural Biology, LU</a:t>
            </a:r>
          </a:p>
        </p:txBody>
      </p:sp>
      <p:sp>
        <p:nvSpPr>
          <p:cNvPr id="4" name="Rectangle 3"/>
          <p:cNvSpPr/>
          <p:nvPr/>
        </p:nvSpPr>
        <p:spPr>
          <a:xfrm>
            <a:off x="2286000" y="5949280"/>
            <a:ext cx="4572000" cy="603242"/>
          </a:xfrm>
          <a:prstGeom prst="rect">
            <a:avLst/>
          </a:prstGeom>
        </p:spPr>
        <p:txBody>
          <a:bodyPr>
            <a:spAutoFit/>
          </a:bodyPr>
          <a:lstStyle/>
          <a:p>
            <a:pPr algn="ctr">
              <a:lnSpc>
                <a:spcPct val="120000"/>
              </a:lnSpc>
            </a:pPr>
            <a:r>
              <a:rPr lang="en-US" sz="1600">
                <a:solidFill>
                  <a:srgbClr val="FFFFFF"/>
                </a:solidFill>
              </a:rPr>
              <a:t>www.europeanspallationsource.se</a:t>
            </a:r>
          </a:p>
          <a:p>
            <a:pPr algn="ctr"/>
            <a:fld id="{656E358F-28A8-D04A-99E6-206C49444CD4}" type="datetime3">
              <a:rPr lang="en-US" sz="1400" smtClean="0">
                <a:solidFill>
                  <a:srgbClr val="FFFFFF"/>
                </a:solidFill>
              </a:rPr>
              <a:t>4 May 2019</a:t>
            </a:fld>
            <a:endParaRPr lang="en-US" sz="1400">
              <a:solidFill>
                <a:srgbClr val="FFFFFF"/>
              </a:solidFill>
            </a:endParaRPr>
          </a:p>
        </p:txBody>
      </p:sp>
      <p:pic>
        <p:nvPicPr>
          <p:cNvPr id="5" name="Picture 4"/>
          <p:cNvPicPr>
            <a:picLocks noChangeAspect="1"/>
          </p:cNvPicPr>
          <p:nvPr/>
        </p:nvPicPr>
        <p:blipFill>
          <a:blip r:embed="rId3">
            <a:extLst>
              <a:ext uri="{28A0092B-C50C-407E-A947-70E740481C1C}">
                <a14:useLocalDpi xmlns:a14="http://schemas.microsoft.com/office/drawing/2010/main"/>
              </a:ext>
            </a:extLst>
          </a:blip>
          <a:stretch>
            <a:fillRect/>
          </a:stretch>
        </p:blipFill>
        <p:spPr>
          <a:xfrm rot="10800000" flipH="1" flipV="1">
            <a:off x="0" y="30692"/>
            <a:ext cx="1168548" cy="1468441"/>
          </a:xfrm>
          <a:prstGeom prst="rect">
            <a:avLst/>
          </a:prstGeom>
        </p:spPr>
      </p:pic>
    </p:spTree>
    <p:extLst>
      <p:ext uri="{BB962C8B-B14F-4D97-AF65-F5344CB8AC3E}">
        <p14:creationId xmlns:p14="http://schemas.microsoft.com/office/powerpoint/2010/main" val="13946133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51115BC-487E-4422-894C-CB7CD3E79223}" type="slidenum">
              <a:rPr lang="sv-SE" smtClean="0"/>
              <a:t>10</a:t>
            </a:fld>
            <a:endParaRPr lang="sv-SE" dirty="0"/>
          </a:p>
        </p:txBody>
      </p:sp>
      <p:sp>
        <p:nvSpPr>
          <p:cNvPr id="9" name="Rectangle 8"/>
          <p:cNvSpPr/>
          <p:nvPr/>
        </p:nvSpPr>
        <p:spPr>
          <a:xfrm>
            <a:off x="133164" y="1545280"/>
            <a:ext cx="8903332" cy="646331"/>
          </a:xfrm>
          <a:prstGeom prst="rect">
            <a:avLst/>
          </a:prstGeom>
        </p:spPr>
        <p:txBody>
          <a:bodyPr wrap="square">
            <a:spAutoFit/>
          </a:bodyPr>
          <a:lstStyle/>
          <a:p>
            <a:r>
              <a:rPr lang="en-US" dirty="0">
                <a:latin typeface="+mj-lt"/>
                <a:ea typeface="Geneva" charset="0"/>
                <a:cs typeface="Geneva" charset="0"/>
              </a:rPr>
              <a:t>The number of independent data points estimated from Nyquist-Shannon sampling theorem or maximum entropy regularization (</a:t>
            </a:r>
            <a:r>
              <a:rPr lang="en-US" dirty="0" err="1">
                <a:ea typeface="Geneva" charset="0"/>
                <a:cs typeface="Geneva" charset="0"/>
              </a:rPr>
              <a:t>Vestergaard</a:t>
            </a:r>
            <a:r>
              <a:rPr lang="en-US" dirty="0">
                <a:ea typeface="Geneva" charset="0"/>
                <a:cs typeface="Geneva" charset="0"/>
              </a:rPr>
              <a:t> and Hansen (2006))</a:t>
            </a:r>
            <a:endParaRPr lang="en-US" baseline="-25000" dirty="0">
              <a:latin typeface="+mj-lt"/>
              <a:ea typeface="Geneva" charset="0"/>
              <a:cs typeface="Geneva" charset="0"/>
            </a:endParaRPr>
          </a:p>
        </p:txBody>
      </p:sp>
      <p:sp>
        <p:nvSpPr>
          <p:cNvPr id="10" name="Title 4">
            <a:extLst>
              <a:ext uri="{FF2B5EF4-FFF2-40B4-BE49-F238E27FC236}">
                <a16:creationId xmlns:a16="http://schemas.microsoft.com/office/drawing/2014/main" id="{A2272F68-45AB-0E4B-857F-D0B3FC79D7EF}"/>
              </a:ext>
            </a:extLst>
          </p:cNvPr>
          <p:cNvSpPr>
            <a:spLocks noGrp="1"/>
          </p:cNvSpPr>
          <p:nvPr>
            <p:ph type="title"/>
          </p:nvPr>
        </p:nvSpPr>
        <p:spPr>
          <a:xfrm>
            <a:off x="0" y="274638"/>
            <a:ext cx="7596336" cy="1143000"/>
          </a:xfrm>
        </p:spPr>
        <p:txBody>
          <a:bodyPr>
            <a:normAutofit/>
          </a:bodyPr>
          <a:lstStyle/>
          <a:p>
            <a:r>
              <a:rPr lang="en-US" sz="2800"/>
              <a:t>SAS </a:t>
            </a:r>
            <a:r>
              <a:rPr lang="en-US" sz="2800" dirty="0"/>
              <a:t>data contains limited  structural information </a:t>
            </a:r>
          </a:p>
        </p:txBody>
      </p:sp>
      <p:sp>
        <p:nvSpPr>
          <p:cNvPr id="2" name="TextBox 1">
            <a:extLst>
              <a:ext uri="{FF2B5EF4-FFF2-40B4-BE49-F238E27FC236}">
                <a16:creationId xmlns:a16="http://schemas.microsoft.com/office/drawing/2014/main" id="{95A9C957-C241-9847-ACDE-ECF57D0B66C7}"/>
              </a:ext>
            </a:extLst>
          </p:cNvPr>
          <p:cNvSpPr txBox="1"/>
          <p:nvPr/>
        </p:nvSpPr>
        <p:spPr>
          <a:xfrm rot="16200000">
            <a:off x="1307869" y="3672602"/>
            <a:ext cx="1838452" cy="369332"/>
          </a:xfrm>
          <a:prstGeom prst="rect">
            <a:avLst/>
          </a:prstGeom>
          <a:noFill/>
        </p:spPr>
        <p:txBody>
          <a:bodyPr wrap="none" rtlCol="0">
            <a:spAutoFit/>
          </a:bodyPr>
          <a:lstStyle/>
          <a:p>
            <a:r>
              <a:rPr lang="en-US" dirty="0"/>
              <a:t>Number of points</a:t>
            </a:r>
            <a:endParaRPr lang="en-US" baseline="-25000" dirty="0"/>
          </a:p>
        </p:txBody>
      </p:sp>
      <p:sp>
        <p:nvSpPr>
          <p:cNvPr id="13" name="TextBox 12"/>
          <p:cNvSpPr txBox="1"/>
          <p:nvPr/>
        </p:nvSpPr>
        <p:spPr>
          <a:xfrm>
            <a:off x="3707846" y="5492660"/>
            <a:ext cx="1693284" cy="369332"/>
          </a:xfrm>
          <a:prstGeom prst="rect">
            <a:avLst/>
          </a:prstGeom>
          <a:solidFill>
            <a:schemeClr val="bg1"/>
          </a:solidFill>
        </p:spPr>
        <p:txBody>
          <a:bodyPr wrap="none" rtlCol="0">
            <a:spAutoFit/>
          </a:bodyPr>
          <a:lstStyle/>
          <a:p>
            <a:r>
              <a:rPr lang="en-US" dirty="0"/>
              <a:t>Increasing noise</a:t>
            </a:r>
          </a:p>
        </p:txBody>
      </p:sp>
      <p:sp>
        <p:nvSpPr>
          <p:cNvPr id="14" name="Rectangle 13">
            <a:extLst>
              <a:ext uri="{FF2B5EF4-FFF2-40B4-BE49-F238E27FC236}">
                <a16:creationId xmlns:a16="http://schemas.microsoft.com/office/drawing/2014/main" id="{796535F4-C466-FF41-A6E3-C08FB2DCBFD2}"/>
              </a:ext>
            </a:extLst>
          </p:cNvPr>
          <p:cNvSpPr/>
          <p:nvPr/>
        </p:nvSpPr>
        <p:spPr>
          <a:xfrm>
            <a:off x="615445" y="6266633"/>
            <a:ext cx="7164288" cy="400110"/>
          </a:xfrm>
          <a:prstGeom prst="rect">
            <a:avLst/>
          </a:prstGeom>
        </p:spPr>
        <p:txBody>
          <a:bodyPr wrap="square">
            <a:spAutoFit/>
          </a:bodyPr>
          <a:lstStyle/>
          <a:p>
            <a:pPr algn="ctr"/>
            <a:r>
              <a:rPr lang="en-US" sz="2000" dirty="0"/>
              <a:t>The number of independent measurement rarely exceeds </a:t>
            </a:r>
            <a:r>
              <a:rPr lang="en-US" sz="2000" b="1" dirty="0"/>
              <a:t>5-15</a:t>
            </a:r>
            <a:r>
              <a:rPr lang="en-US" sz="2000" dirty="0"/>
              <a:t>. </a:t>
            </a:r>
          </a:p>
        </p:txBody>
      </p:sp>
      <p:cxnSp>
        <p:nvCxnSpPr>
          <p:cNvPr id="7" name="Straight Connector 6">
            <a:extLst>
              <a:ext uri="{FF2B5EF4-FFF2-40B4-BE49-F238E27FC236}">
                <a16:creationId xmlns:a16="http://schemas.microsoft.com/office/drawing/2014/main" id="{A5372CCE-EEAF-F343-ABA3-B93B2E09D362}"/>
              </a:ext>
            </a:extLst>
          </p:cNvPr>
          <p:cNvCxnSpPr/>
          <p:nvPr/>
        </p:nvCxnSpPr>
        <p:spPr>
          <a:xfrm>
            <a:off x="2555776" y="5378542"/>
            <a:ext cx="3997424" cy="0"/>
          </a:xfrm>
          <a:prstGeom prst="line">
            <a:avLst/>
          </a:prstGeom>
        </p:spPr>
        <p:style>
          <a:lnRef idx="2">
            <a:schemeClr val="dk1"/>
          </a:lnRef>
          <a:fillRef idx="0">
            <a:schemeClr val="dk1"/>
          </a:fillRef>
          <a:effectRef idx="1">
            <a:schemeClr val="dk1"/>
          </a:effectRef>
          <a:fontRef idx="minor">
            <a:schemeClr val="tx1"/>
          </a:fontRef>
        </p:style>
      </p:cxnSp>
      <p:cxnSp>
        <p:nvCxnSpPr>
          <p:cNvPr id="15" name="Straight Connector 14">
            <a:extLst>
              <a:ext uri="{FF2B5EF4-FFF2-40B4-BE49-F238E27FC236}">
                <a16:creationId xmlns:a16="http://schemas.microsoft.com/office/drawing/2014/main" id="{67E87418-DDD3-3C45-9F94-988C4611146F}"/>
              </a:ext>
            </a:extLst>
          </p:cNvPr>
          <p:cNvCxnSpPr>
            <a:cxnSpLocks/>
          </p:cNvCxnSpPr>
          <p:nvPr/>
        </p:nvCxnSpPr>
        <p:spPr>
          <a:xfrm flipV="1">
            <a:off x="2555776" y="2348880"/>
            <a:ext cx="0" cy="3029662"/>
          </a:xfrm>
          <a:prstGeom prst="line">
            <a:avLst/>
          </a:prstGeom>
        </p:spPr>
        <p:style>
          <a:lnRef idx="2">
            <a:schemeClr val="dk1"/>
          </a:lnRef>
          <a:fillRef idx="0">
            <a:schemeClr val="dk1"/>
          </a:fillRef>
          <a:effectRef idx="1">
            <a:schemeClr val="dk1"/>
          </a:effectRef>
          <a:fontRef idx="minor">
            <a:schemeClr val="tx1"/>
          </a:fontRef>
        </p:style>
      </p:cxnSp>
      <p:cxnSp>
        <p:nvCxnSpPr>
          <p:cNvPr id="16" name="Straight Connector 15">
            <a:extLst>
              <a:ext uri="{FF2B5EF4-FFF2-40B4-BE49-F238E27FC236}">
                <a16:creationId xmlns:a16="http://schemas.microsoft.com/office/drawing/2014/main" id="{6430CD31-06C7-B044-A603-47958EAA3BEE}"/>
              </a:ext>
            </a:extLst>
          </p:cNvPr>
          <p:cNvCxnSpPr/>
          <p:nvPr/>
        </p:nvCxnSpPr>
        <p:spPr>
          <a:xfrm>
            <a:off x="2699792" y="2996952"/>
            <a:ext cx="3672408" cy="0"/>
          </a:xfrm>
          <a:prstGeom prst="line">
            <a:avLst/>
          </a:prstGeom>
          <a:ln w="381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9" name="Freeform 18">
            <a:extLst>
              <a:ext uri="{FF2B5EF4-FFF2-40B4-BE49-F238E27FC236}">
                <a16:creationId xmlns:a16="http://schemas.microsoft.com/office/drawing/2014/main" id="{85313A20-C04D-0F49-87D1-D4B11BDEBCD3}"/>
              </a:ext>
            </a:extLst>
          </p:cNvPr>
          <p:cNvSpPr/>
          <p:nvPr/>
        </p:nvSpPr>
        <p:spPr>
          <a:xfrm>
            <a:off x="2699792" y="2420888"/>
            <a:ext cx="3708400" cy="2872761"/>
          </a:xfrm>
          <a:custGeom>
            <a:avLst/>
            <a:gdLst>
              <a:gd name="connsiteX0" fmla="*/ 0 w 3708400"/>
              <a:gd name="connsiteY0" fmla="*/ 23691 h 2872761"/>
              <a:gd name="connsiteX1" fmla="*/ 825500 w 3708400"/>
              <a:gd name="connsiteY1" fmla="*/ 366591 h 2872761"/>
              <a:gd name="connsiteX2" fmla="*/ 3136900 w 3708400"/>
              <a:gd name="connsiteY2" fmla="*/ 2563691 h 2872761"/>
              <a:gd name="connsiteX3" fmla="*/ 3683000 w 3708400"/>
              <a:gd name="connsiteY3" fmla="*/ 2855791 h 2872761"/>
              <a:gd name="connsiteX4" fmla="*/ 3683000 w 3708400"/>
              <a:gd name="connsiteY4" fmla="*/ 2855791 h 2872761"/>
              <a:gd name="connsiteX5" fmla="*/ 3708400 w 3708400"/>
              <a:gd name="connsiteY5" fmla="*/ 2855791 h 2872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08400" h="2872761">
                <a:moveTo>
                  <a:pt x="0" y="23691"/>
                </a:moveTo>
                <a:cubicBezTo>
                  <a:pt x="151341" y="-16526"/>
                  <a:pt x="302683" y="-56742"/>
                  <a:pt x="825500" y="366591"/>
                </a:cubicBezTo>
                <a:cubicBezTo>
                  <a:pt x="1348317" y="789924"/>
                  <a:pt x="2660650" y="2148824"/>
                  <a:pt x="3136900" y="2563691"/>
                </a:cubicBezTo>
                <a:cubicBezTo>
                  <a:pt x="3613150" y="2978558"/>
                  <a:pt x="3683000" y="2855791"/>
                  <a:pt x="3683000" y="2855791"/>
                </a:cubicBezTo>
                <a:lnTo>
                  <a:pt x="3683000" y="2855791"/>
                </a:lnTo>
                <a:lnTo>
                  <a:pt x="3708400" y="2855791"/>
                </a:lnTo>
              </a:path>
            </a:pathLst>
          </a:custGeom>
        </p:spPr>
        <p:style>
          <a:lnRef idx="3">
            <a:schemeClr val="dk1"/>
          </a:lnRef>
          <a:fillRef idx="0">
            <a:schemeClr val="dk1"/>
          </a:fillRef>
          <a:effectRef idx="2">
            <a:schemeClr val="dk1"/>
          </a:effectRef>
          <a:fontRef idx="minor">
            <a:schemeClr val="tx1"/>
          </a:fontRef>
        </p:style>
        <p:txBody>
          <a:bodyPr rtlCol="0" anchor="ctr"/>
          <a:lstStyle/>
          <a:p>
            <a:pPr algn="ctr"/>
            <a:endParaRPr lang="sv-SE"/>
          </a:p>
        </p:txBody>
      </p:sp>
      <p:sp>
        <p:nvSpPr>
          <p:cNvPr id="20" name="TextBox 19">
            <a:extLst>
              <a:ext uri="{FF2B5EF4-FFF2-40B4-BE49-F238E27FC236}">
                <a16:creationId xmlns:a16="http://schemas.microsoft.com/office/drawing/2014/main" id="{4CAEC6D5-6FBB-9448-8A93-D258F5F3803C}"/>
              </a:ext>
            </a:extLst>
          </p:cNvPr>
          <p:cNvSpPr txBox="1"/>
          <p:nvPr/>
        </p:nvSpPr>
        <p:spPr>
          <a:xfrm>
            <a:off x="4622968" y="2591939"/>
            <a:ext cx="1646092" cy="369332"/>
          </a:xfrm>
          <a:prstGeom prst="rect">
            <a:avLst/>
          </a:prstGeom>
          <a:noFill/>
        </p:spPr>
        <p:txBody>
          <a:bodyPr wrap="none" rtlCol="0">
            <a:spAutoFit/>
          </a:bodyPr>
          <a:lstStyle/>
          <a:p>
            <a:r>
              <a:rPr lang="sv-SE" dirty="0"/>
              <a:t>Shannon </a:t>
            </a:r>
            <a:r>
              <a:rPr lang="sv-SE" dirty="0" err="1"/>
              <a:t>points</a:t>
            </a:r>
            <a:endParaRPr lang="sv-SE" dirty="0"/>
          </a:p>
        </p:txBody>
      </p:sp>
      <p:sp>
        <p:nvSpPr>
          <p:cNvPr id="21" name="TextBox 20">
            <a:extLst>
              <a:ext uri="{FF2B5EF4-FFF2-40B4-BE49-F238E27FC236}">
                <a16:creationId xmlns:a16="http://schemas.microsoft.com/office/drawing/2014/main" id="{BD8A3A02-38EC-F147-8C1E-08EC9209A1DF}"/>
              </a:ext>
            </a:extLst>
          </p:cNvPr>
          <p:cNvSpPr txBox="1"/>
          <p:nvPr/>
        </p:nvSpPr>
        <p:spPr>
          <a:xfrm>
            <a:off x="4920885" y="3719982"/>
            <a:ext cx="1331903" cy="369332"/>
          </a:xfrm>
          <a:prstGeom prst="rect">
            <a:avLst/>
          </a:prstGeom>
          <a:noFill/>
        </p:spPr>
        <p:txBody>
          <a:bodyPr wrap="none" rtlCol="0">
            <a:spAutoFit/>
          </a:bodyPr>
          <a:lstStyle/>
          <a:p>
            <a:r>
              <a:rPr lang="sv-SE" dirty="0" err="1"/>
              <a:t>Good</a:t>
            </a:r>
            <a:r>
              <a:rPr lang="sv-SE" dirty="0"/>
              <a:t> </a:t>
            </a:r>
            <a:r>
              <a:rPr lang="sv-SE" dirty="0" err="1"/>
              <a:t>points</a:t>
            </a:r>
            <a:endParaRPr lang="sv-SE" dirty="0"/>
          </a:p>
        </p:txBody>
      </p:sp>
    </p:spTree>
    <p:extLst>
      <p:ext uri="{BB962C8B-B14F-4D97-AF65-F5344CB8AC3E}">
        <p14:creationId xmlns:p14="http://schemas.microsoft.com/office/powerpoint/2010/main" val="650017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06B7C51-3E01-7B42-A708-33139965158D}"/>
              </a:ext>
            </a:extLst>
          </p:cNvPr>
          <p:cNvSpPr>
            <a:spLocks noGrp="1"/>
          </p:cNvSpPr>
          <p:nvPr>
            <p:ph type="sldNum" sz="quarter" idx="12"/>
          </p:nvPr>
        </p:nvSpPr>
        <p:spPr/>
        <p:txBody>
          <a:bodyPr/>
          <a:lstStyle/>
          <a:p>
            <a:fld id="{551115BC-487E-4422-894C-CB7CD3E79223}" type="slidenum">
              <a:rPr lang="en-GB" noProof="0" smtClean="0"/>
              <a:t>11</a:t>
            </a:fld>
            <a:endParaRPr lang="en-GB" noProof="0" dirty="0"/>
          </a:p>
        </p:txBody>
      </p:sp>
      <p:sp>
        <p:nvSpPr>
          <p:cNvPr id="6" name="TextBox 5">
            <a:extLst>
              <a:ext uri="{FF2B5EF4-FFF2-40B4-BE49-F238E27FC236}">
                <a16:creationId xmlns:a16="http://schemas.microsoft.com/office/drawing/2014/main" id="{4908ED5E-6B25-3C4E-A5C4-1E4005A22C5F}"/>
              </a:ext>
            </a:extLst>
          </p:cNvPr>
          <p:cNvSpPr txBox="1"/>
          <p:nvPr/>
        </p:nvSpPr>
        <p:spPr>
          <a:xfrm>
            <a:off x="6300192" y="5733256"/>
            <a:ext cx="1143262" cy="461665"/>
          </a:xfrm>
          <a:prstGeom prst="rect">
            <a:avLst/>
          </a:prstGeom>
          <a:noFill/>
        </p:spPr>
        <p:txBody>
          <a:bodyPr wrap="none" rtlCol="0">
            <a:spAutoFit/>
          </a:bodyPr>
          <a:lstStyle/>
          <a:p>
            <a:r>
              <a:rPr lang="en-US" sz="2400" dirty="0"/>
              <a:t>N</a:t>
            </a:r>
            <a:r>
              <a:rPr lang="en-US" sz="2400" baseline="-25000" dirty="0"/>
              <a:t>s</a:t>
            </a:r>
            <a:r>
              <a:rPr lang="en-US" sz="2400" dirty="0"/>
              <a:t> = 8.7</a:t>
            </a:r>
            <a:endParaRPr lang="en-US" sz="2400" baseline="-25000" dirty="0"/>
          </a:p>
        </p:txBody>
      </p:sp>
      <p:sp>
        <p:nvSpPr>
          <p:cNvPr id="7" name="TextBox 6">
            <a:extLst>
              <a:ext uri="{FF2B5EF4-FFF2-40B4-BE49-F238E27FC236}">
                <a16:creationId xmlns:a16="http://schemas.microsoft.com/office/drawing/2014/main" id="{2B78170F-F583-0649-B46B-07367E686C53}"/>
              </a:ext>
            </a:extLst>
          </p:cNvPr>
          <p:cNvSpPr txBox="1"/>
          <p:nvPr/>
        </p:nvSpPr>
        <p:spPr>
          <a:xfrm>
            <a:off x="6300192" y="6217680"/>
            <a:ext cx="1159292" cy="461665"/>
          </a:xfrm>
          <a:prstGeom prst="rect">
            <a:avLst/>
          </a:prstGeom>
          <a:noFill/>
        </p:spPr>
        <p:txBody>
          <a:bodyPr wrap="none" rtlCol="0">
            <a:spAutoFit/>
          </a:bodyPr>
          <a:lstStyle/>
          <a:p>
            <a:r>
              <a:rPr lang="en-US" sz="2400" dirty="0"/>
              <a:t>N</a:t>
            </a:r>
            <a:r>
              <a:rPr lang="en-US" sz="2400" baseline="-25000" dirty="0"/>
              <a:t>g</a:t>
            </a:r>
            <a:r>
              <a:rPr lang="en-US" sz="2400" dirty="0"/>
              <a:t> = 6.1</a:t>
            </a:r>
            <a:endParaRPr lang="en-US" sz="2400" baseline="-25000" dirty="0"/>
          </a:p>
        </p:txBody>
      </p:sp>
      <p:sp>
        <p:nvSpPr>
          <p:cNvPr id="10" name="TextBox 9">
            <a:extLst>
              <a:ext uri="{FF2B5EF4-FFF2-40B4-BE49-F238E27FC236}">
                <a16:creationId xmlns:a16="http://schemas.microsoft.com/office/drawing/2014/main" id="{F2537CE6-3EAB-2943-B8F9-4DDFA93C114F}"/>
              </a:ext>
            </a:extLst>
          </p:cNvPr>
          <p:cNvSpPr txBox="1"/>
          <p:nvPr/>
        </p:nvSpPr>
        <p:spPr>
          <a:xfrm>
            <a:off x="4883722" y="1771545"/>
            <a:ext cx="4066178" cy="369332"/>
          </a:xfrm>
          <a:prstGeom prst="rect">
            <a:avLst/>
          </a:prstGeom>
          <a:noFill/>
        </p:spPr>
        <p:txBody>
          <a:bodyPr wrap="none" rtlCol="0">
            <a:spAutoFit/>
          </a:bodyPr>
          <a:lstStyle/>
          <a:p>
            <a:r>
              <a:rPr lang="en-US" sz="1800" b="1" dirty="0"/>
              <a:t>Cardiac myosin-binding protein C (SAXS) </a:t>
            </a:r>
          </a:p>
        </p:txBody>
      </p:sp>
      <p:sp>
        <p:nvSpPr>
          <p:cNvPr id="8" name="TextBox 7">
            <a:extLst>
              <a:ext uri="{FF2B5EF4-FFF2-40B4-BE49-F238E27FC236}">
                <a16:creationId xmlns:a16="http://schemas.microsoft.com/office/drawing/2014/main" id="{E8C89B11-9540-734D-8211-F0235D6AAC6A}"/>
              </a:ext>
            </a:extLst>
          </p:cNvPr>
          <p:cNvSpPr txBox="1"/>
          <p:nvPr/>
        </p:nvSpPr>
        <p:spPr>
          <a:xfrm>
            <a:off x="251520" y="1771545"/>
            <a:ext cx="2356286" cy="369332"/>
          </a:xfrm>
          <a:prstGeom prst="rect">
            <a:avLst/>
          </a:prstGeom>
          <a:noFill/>
        </p:spPr>
        <p:txBody>
          <a:bodyPr wrap="none" rtlCol="0">
            <a:spAutoFit/>
          </a:bodyPr>
          <a:lstStyle/>
          <a:p>
            <a:r>
              <a:rPr lang="en-US" sz="1800" b="1" dirty="0"/>
              <a:t>Calmodulin (SEC-SAXS)</a:t>
            </a:r>
          </a:p>
        </p:txBody>
      </p:sp>
      <p:pic>
        <p:nvPicPr>
          <p:cNvPr id="1026" name="Picture 2" descr="Calmodulin small angle scattering data">
            <a:extLst>
              <a:ext uri="{FF2B5EF4-FFF2-40B4-BE49-F238E27FC236}">
                <a16:creationId xmlns:a16="http://schemas.microsoft.com/office/drawing/2014/main" id="{ED8BE214-C686-4940-A752-D3562EAF6ACB}"/>
              </a:ext>
            </a:extLst>
          </p:cNvPr>
          <p:cNvPicPr>
            <a:picLocks noChangeAspect="1" noChangeArrowheads="1"/>
          </p:cNvPicPr>
          <p:nvPr/>
        </p:nvPicPr>
        <p:blipFill>
          <a:blip r:embed="rId3">
            <a:extLst>
              <a:ext uri="{BEBA8EAE-BF5A-486C-A8C5-ECC9F3942E4B}">
                <a14:imgProps xmlns:a14="http://schemas.microsoft.com/office/drawing/2010/main">
                  <a14:imgLayer>
                    <a14:imgEffect>
                      <a14:brightnessContrast contrast="-20000"/>
                    </a14:imgEffect>
                  </a14:imgLayer>
                </a14:imgProps>
              </a:ext>
              <a:ext uri="{28A0092B-C50C-407E-A947-70E740481C1C}">
                <a14:useLocalDpi xmlns:a14="http://schemas.microsoft.com/office/drawing/2010/main" val="0"/>
              </a:ext>
            </a:extLst>
          </a:blip>
          <a:srcRect/>
          <a:stretch>
            <a:fillRect/>
          </a:stretch>
        </p:blipFill>
        <p:spPr bwMode="auto">
          <a:xfrm>
            <a:off x="567190" y="2187236"/>
            <a:ext cx="3860794" cy="314782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ardiac myosin binding protein C: tri-helix bundle-C2 small angle scattering data">
            <a:extLst>
              <a:ext uri="{FF2B5EF4-FFF2-40B4-BE49-F238E27FC236}">
                <a16:creationId xmlns:a16="http://schemas.microsoft.com/office/drawing/2014/main" id="{D01C4A3C-530C-B94C-92AB-FDC2A66F97A5}"/>
              </a:ext>
            </a:extLst>
          </p:cNvPr>
          <p:cNvPicPr>
            <a:picLocks noChangeAspect="1" noChangeArrowheads="1"/>
          </p:cNvPicPr>
          <p:nvPr/>
        </p:nvPicPr>
        <p:blipFill>
          <a:blip r:embed="rId4">
            <a:extLst>
              <a:ext uri="{BEBA8EAE-BF5A-486C-A8C5-ECC9F3942E4B}">
                <a14:imgProps xmlns:a14="http://schemas.microsoft.com/office/drawing/2010/main">
                  <a14:imgLayer>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4883721" y="2245650"/>
            <a:ext cx="4080767" cy="3044663"/>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A0067BA8-4B70-884B-A5E2-4232AAA408B1}"/>
              </a:ext>
            </a:extLst>
          </p:cNvPr>
          <p:cNvSpPr txBox="1"/>
          <p:nvPr/>
        </p:nvSpPr>
        <p:spPr>
          <a:xfrm>
            <a:off x="1900540" y="5805264"/>
            <a:ext cx="1143262" cy="461665"/>
          </a:xfrm>
          <a:prstGeom prst="rect">
            <a:avLst/>
          </a:prstGeom>
          <a:noFill/>
        </p:spPr>
        <p:txBody>
          <a:bodyPr wrap="none" rtlCol="0">
            <a:spAutoFit/>
          </a:bodyPr>
          <a:lstStyle/>
          <a:p>
            <a:r>
              <a:rPr lang="en-US" sz="2400" dirty="0"/>
              <a:t>N</a:t>
            </a:r>
            <a:r>
              <a:rPr lang="en-US" sz="2400" baseline="-25000" dirty="0"/>
              <a:t>s</a:t>
            </a:r>
            <a:r>
              <a:rPr lang="en-US" sz="2400" dirty="0"/>
              <a:t> = 6.4</a:t>
            </a:r>
          </a:p>
        </p:txBody>
      </p:sp>
      <p:sp>
        <p:nvSpPr>
          <p:cNvPr id="13" name="TextBox 12">
            <a:extLst>
              <a:ext uri="{FF2B5EF4-FFF2-40B4-BE49-F238E27FC236}">
                <a16:creationId xmlns:a16="http://schemas.microsoft.com/office/drawing/2014/main" id="{82466057-94A9-6149-B282-83B4BB94F178}"/>
              </a:ext>
            </a:extLst>
          </p:cNvPr>
          <p:cNvSpPr txBox="1"/>
          <p:nvPr/>
        </p:nvSpPr>
        <p:spPr>
          <a:xfrm>
            <a:off x="1900540" y="6289688"/>
            <a:ext cx="1159292" cy="461665"/>
          </a:xfrm>
          <a:prstGeom prst="rect">
            <a:avLst/>
          </a:prstGeom>
          <a:noFill/>
        </p:spPr>
        <p:txBody>
          <a:bodyPr wrap="none" rtlCol="0">
            <a:spAutoFit/>
          </a:bodyPr>
          <a:lstStyle/>
          <a:p>
            <a:r>
              <a:rPr lang="en-US" sz="2400" dirty="0"/>
              <a:t>N</a:t>
            </a:r>
            <a:r>
              <a:rPr lang="en-US" sz="2400" baseline="-25000" dirty="0"/>
              <a:t>g</a:t>
            </a:r>
            <a:r>
              <a:rPr lang="en-US" sz="2400" dirty="0"/>
              <a:t> = 5.1</a:t>
            </a:r>
            <a:endParaRPr lang="en-US" sz="2400" baseline="-25000" dirty="0"/>
          </a:p>
        </p:txBody>
      </p:sp>
      <p:sp>
        <p:nvSpPr>
          <p:cNvPr id="14" name="Title 4">
            <a:extLst>
              <a:ext uri="{FF2B5EF4-FFF2-40B4-BE49-F238E27FC236}">
                <a16:creationId xmlns:a16="http://schemas.microsoft.com/office/drawing/2014/main" id="{64EEDBFB-4B6F-0F41-A552-DE6811A9590E}"/>
              </a:ext>
            </a:extLst>
          </p:cNvPr>
          <p:cNvSpPr txBox="1">
            <a:spLocks/>
          </p:cNvSpPr>
          <p:nvPr/>
        </p:nvSpPr>
        <p:spPr>
          <a:xfrm>
            <a:off x="0" y="83904"/>
            <a:ext cx="770952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kern="1200" baseline="0">
                <a:solidFill>
                  <a:schemeClr val="bg1"/>
                </a:solidFill>
                <a:latin typeface="+mj-lt"/>
                <a:ea typeface="+mj-ea"/>
                <a:cs typeface="+mj-cs"/>
              </a:defRPr>
            </a:lvl1pPr>
          </a:lstStyle>
          <a:p>
            <a:r>
              <a:rPr lang="en-US" sz="2800" dirty="0"/>
              <a:t>SAXS data contains limited structural information </a:t>
            </a:r>
          </a:p>
        </p:txBody>
      </p:sp>
      <p:sp>
        <p:nvSpPr>
          <p:cNvPr id="15" name="TextBox 14">
            <a:extLst>
              <a:ext uri="{FF2B5EF4-FFF2-40B4-BE49-F238E27FC236}">
                <a16:creationId xmlns:a16="http://schemas.microsoft.com/office/drawing/2014/main" id="{692DB5ED-901F-F041-B061-2D5BA0A9659D}"/>
              </a:ext>
            </a:extLst>
          </p:cNvPr>
          <p:cNvSpPr txBox="1"/>
          <p:nvPr/>
        </p:nvSpPr>
        <p:spPr>
          <a:xfrm>
            <a:off x="6403323" y="5229200"/>
            <a:ext cx="811441" cy="369332"/>
          </a:xfrm>
          <a:prstGeom prst="rect">
            <a:avLst/>
          </a:prstGeom>
          <a:noFill/>
        </p:spPr>
        <p:txBody>
          <a:bodyPr wrap="none" rtlCol="0">
            <a:spAutoFit/>
          </a:bodyPr>
          <a:lstStyle/>
          <a:p>
            <a:r>
              <a:rPr lang="sv-SE" i="1" dirty="0"/>
              <a:t>Q</a:t>
            </a:r>
            <a:r>
              <a:rPr lang="sv-SE" dirty="0"/>
              <a:t>[1/Å]</a:t>
            </a:r>
          </a:p>
        </p:txBody>
      </p:sp>
      <p:sp>
        <p:nvSpPr>
          <p:cNvPr id="16" name="TextBox 15">
            <a:extLst>
              <a:ext uri="{FF2B5EF4-FFF2-40B4-BE49-F238E27FC236}">
                <a16:creationId xmlns:a16="http://schemas.microsoft.com/office/drawing/2014/main" id="{1B3549B4-AB9D-2A46-AC91-B626CC730344}"/>
              </a:ext>
            </a:extLst>
          </p:cNvPr>
          <p:cNvSpPr txBox="1"/>
          <p:nvPr/>
        </p:nvSpPr>
        <p:spPr>
          <a:xfrm rot="16200000">
            <a:off x="4404864" y="3217879"/>
            <a:ext cx="667170" cy="369332"/>
          </a:xfrm>
          <a:prstGeom prst="rect">
            <a:avLst/>
          </a:prstGeom>
          <a:noFill/>
        </p:spPr>
        <p:txBody>
          <a:bodyPr wrap="none" rtlCol="0">
            <a:spAutoFit/>
          </a:bodyPr>
          <a:lstStyle/>
          <a:p>
            <a:r>
              <a:rPr lang="sv-SE" dirty="0"/>
              <a:t>log</a:t>
            </a:r>
            <a:r>
              <a:rPr lang="sv-SE" i="1" dirty="0"/>
              <a:t>(I)</a:t>
            </a:r>
            <a:endParaRPr lang="sv-SE" dirty="0"/>
          </a:p>
        </p:txBody>
      </p:sp>
      <p:sp>
        <p:nvSpPr>
          <p:cNvPr id="17" name="TextBox 16">
            <a:extLst>
              <a:ext uri="{FF2B5EF4-FFF2-40B4-BE49-F238E27FC236}">
                <a16:creationId xmlns:a16="http://schemas.microsoft.com/office/drawing/2014/main" id="{4A232923-0CE9-4644-989D-D8B440857D89}"/>
              </a:ext>
            </a:extLst>
          </p:cNvPr>
          <p:cNvSpPr txBox="1"/>
          <p:nvPr/>
        </p:nvSpPr>
        <p:spPr>
          <a:xfrm>
            <a:off x="2029052" y="5229200"/>
            <a:ext cx="811441" cy="369332"/>
          </a:xfrm>
          <a:prstGeom prst="rect">
            <a:avLst/>
          </a:prstGeom>
          <a:noFill/>
        </p:spPr>
        <p:txBody>
          <a:bodyPr wrap="none" rtlCol="0">
            <a:spAutoFit/>
          </a:bodyPr>
          <a:lstStyle/>
          <a:p>
            <a:r>
              <a:rPr lang="sv-SE" i="1" dirty="0"/>
              <a:t>Q</a:t>
            </a:r>
            <a:r>
              <a:rPr lang="sv-SE" dirty="0"/>
              <a:t>[1/Å]</a:t>
            </a:r>
          </a:p>
        </p:txBody>
      </p:sp>
      <p:sp>
        <p:nvSpPr>
          <p:cNvPr id="18" name="TextBox 17">
            <a:extLst>
              <a:ext uri="{FF2B5EF4-FFF2-40B4-BE49-F238E27FC236}">
                <a16:creationId xmlns:a16="http://schemas.microsoft.com/office/drawing/2014/main" id="{687639F9-8F72-7949-93EF-BC9EC8E414C7}"/>
              </a:ext>
            </a:extLst>
          </p:cNvPr>
          <p:cNvSpPr txBox="1"/>
          <p:nvPr/>
        </p:nvSpPr>
        <p:spPr>
          <a:xfrm rot="16200000">
            <a:off x="30593" y="3217879"/>
            <a:ext cx="667170" cy="369332"/>
          </a:xfrm>
          <a:prstGeom prst="rect">
            <a:avLst/>
          </a:prstGeom>
          <a:noFill/>
        </p:spPr>
        <p:txBody>
          <a:bodyPr wrap="none" rtlCol="0">
            <a:spAutoFit/>
          </a:bodyPr>
          <a:lstStyle/>
          <a:p>
            <a:r>
              <a:rPr lang="sv-SE" dirty="0"/>
              <a:t>log</a:t>
            </a:r>
            <a:r>
              <a:rPr lang="sv-SE" i="1" dirty="0"/>
              <a:t>(I)</a:t>
            </a:r>
            <a:endParaRPr lang="sv-SE" dirty="0"/>
          </a:p>
        </p:txBody>
      </p:sp>
    </p:spTree>
    <p:extLst>
      <p:ext uri="{BB962C8B-B14F-4D97-AF65-F5344CB8AC3E}">
        <p14:creationId xmlns:p14="http://schemas.microsoft.com/office/powerpoint/2010/main" val="14589905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2DFFBB-F349-A64D-9907-A6DEA2E220F5}"/>
              </a:ext>
            </a:extLst>
          </p:cNvPr>
          <p:cNvSpPr>
            <a:spLocks noGrp="1"/>
          </p:cNvSpPr>
          <p:nvPr>
            <p:ph type="title"/>
          </p:nvPr>
        </p:nvSpPr>
        <p:spPr>
          <a:xfrm>
            <a:off x="0" y="274638"/>
            <a:ext cx="7524328" cy="1143000"/>
          </a:xfrm>
        </p:spPr>
        <p:txBody>
          <a:bodyPr>
            <a:normAutofit/>
          </a:bodyPr>
          <a:lstStyle/>
          <a:p>
            <a:r>
              <a:rPr lang="en-US" sz="2600" dirty="0"/>
              <a:t>Many parameters describe conformational ensembles</a:t>
            </a:r>
          </a:p>
        </p:txBody>
      </p:sp>
      <p:sp>
        <p:nvSpPr>
          <p:cNvPr id="3" name="Content Placeholder 2">
            <a:extLst>
              <a:ext uri="{FF2B5EF4-FFF2-40B4-BE49-F238E27FC236}">
                <a16:creationId xmlns:a16="http://schemas.microsoft.com/office/drawing/2014/main" id="{ED0610AA-7786-BD49-AB08-3C4F5EAAE75F}"/>
              </a:ext>
            </a:extLst>
          </p:cNvPr>
          <p:cNvSpPr>
            <a:spLocks noGrp="1"/>
          </p:cNvSpPr>
          <p:nvPr>
            <p:ph idx="1"/>
          </p:nvPr>
        </p:nvSpPr>
        <p:spPr>
          <a:xfrm>
            <a:off x="457200" y="1600200"/>
            <a:ext cx="8229600" cy="5257800"/>
          </a:xfrm>
        </p:spPr>
        <p:txBody>
          <a:bodyPr>
            <a:normAutofit/>
          </a:bodyPr>
          <a:lstStyle/>
          <a:p>
            <a:pPr algn="just"/>
            <a:r>
              <a:rPr lang="en-US" sz="2400" dirty="0">
                <a:latin typeface="Calibri" panose="020F0502020204030204" pitchFamily="34" charset="0"/>
                <a:cs typeface="Calibri" panose="020F0502020204030204" pitchFamily="34" charset="0"/>
              </a:rPr>
              <a:t>Thousands of parameters may be required to define ensemble</a:t>
            </a:r>
            <a:endParaRPr lang="en-US" sz="2400" dirty="0"/>
          </a:p>
          <a:p>
            <a:pPr algn="just"/>
            <a:r>
              <a:rPr lang="en-US" sz="2400" dirty="0"/>
              <a:t>Ensembles can be represented in discrete or continuous space</a:t>
            </a:r>
          </a:p>
          <a:p>
            <a:pPr algn="just"/>
            <a:endParaRPr lang="en-US" sz="2400" dirty="0"/>
          </a:p>
          <a:p>
            <a:pPr algn="just"/>
            <a:endParaRPr lang="en-US" sz="2400" dirty="0"/>
          </a:p>
          <a:p>
            <a:pPr algn="just"/>
            <a:endParaRPr lang="en-US" sz="2400" dirty="0"/>
          </a:p>
          <a:p>
            <a:pPr algn="just"/>
            <a:endParaRPr lang="en-US" sz="2400" dirty="0"/>
          </a:p>
          <a:p>
            <a:pPr algn="just"/>
            <a:endParaRPr lang="en-US" sz="2400" dirty="0"/>
          </a:p>
          <a:p>
            <a:pPr algn="just"/>
            <a:endParaRPr lang="en-US" sz="2400" dirty="0"/>
          </a:p>
          <a:p>
            <a:pPr algn="just"/>
            <a:endParaRPr lang="en-US" sz="2400" dirty="0"/>
          </a:p>
          <a:p>
            <a:pPr algn="just"/>
            <a:r>
              <a:rPr lang="en-US" sz="2400" dirty="0">
                <a:latin typeface="Symbol" pitchFamily="2" charset="2"/>
              </a:rPr>
              <a:t>𝞆</a:t>
            </a:r>
            <a:r>
              <a:rPr lang="en-US" sz="2400" baseline="30000" dirty="0"/>
              <a:t>2</a:t>
            </a:r>
            <a:r>
              <a:rPr lang="en-US" sz="2400" dirty="0"/>
              <a:t> based optimization leads to overfitting</a:t>
            </a:r>
          </a:p>
        </p:txBody>
      </p:sp>
      <p:sp>
        <p:nvSpPr>
          <p:cNvPr id="4" name="Slide Number Placeholder 3">
            <a:extLst>
              <a:ext uri="{FF2B5EF4-FFF2-40B4-BE49-F238E27FC236}">
                <a16:creationId xmlns:a16="http://schemas.microsoft.com/office/drawing/2014/main" id="{5917F524-5DC5-6241-A58A-F9853719BC65}"/>
              </a:ext>
            </a:extLst>
          </p:cNvPr>
          <p:cNvSpPr>
            <a:spLocks noGrp="1"/>
          </p:cNvSpPr>
          <p:nvPr>
            <p:ph type="sldNum" sz="quarter" idx="12"/>
          </p:nvPr>
        </p:nvSpPr>
        <p:spPr/>
        <p:txBody>
          <a:bodyPr/>
          <a:lstStyle/>
          <a:p>
            <a:fld id="{551115BC-487E-4422-894C-CB7CD3E79223}" type="slidenum">
              <a:rPr lang="en-GB" noProof="0" smtClean="0"/>
              <a:t>12</a:t>
            </a:fld>
            <a:endParaRPr lang="en-GB" noProof="0"/>
          </a:p>
        </p:txBody>
      </p:sp>
      <p:pic>
        <p:nvPicPr>
          <p:cNvPr id="5" name="disordered3.mp4">
            <a:hlinkClick r:id="" action="ppaction://media"/>
            <a:extLst>
              <a:ext uri="{FF2B5EF4-FFF2-40B4-BE49-F238E27FC236}">
                <a16:creationId xmlns:a16="http://schemas.microsoft.com/office/drawing/2014/main" id="{C82B961B-17CC-5D4D-AF0C-FE0E36D2A263}"/>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l="28138" t="4085" r="25637" b="6267"/>
          <a:stretch/>
        </p:blipFill>
        <p:spPr>
          <a:xfrm>
            <a:off x="5292080" y="2736069"/>
            <a:ext cx="2962672" cy="2651467"/>
          </a:xfrm>
          <a:prstGeom prst="rect">
            <a:avLst/>
          </a:prstGeom>
        </p:spPr>
      </p:pic>
      <p:pic>
        <p:nvPicPr>
          <p:cNvPr id="8" name="Picture 7" descr="image_pdbs_ch.png">
            <a:extLst>
              <a:ext uri="{FF2B5EF4-FFF2-40B4-BE49-F238E27FC236}">
                <a16:creationId xmlns:a16="http://schemas.microsoft.com/office/drawing/2014/main" id="{3223C8AB-4E24-E94D-81DB-A746D886A4D4}"/>
              </a:ext>
            </a:extLst>
          </p:cNvPr>
          <p:cNvPicPr>
            <a:picLocks noChangeAspect="1"/>
          </p:cNvPicPr>
          <p:nvPr/>
        </p:nvPicPr>
        <p:blipFill rotWithShape="1">
          <a:blip r:embed="rId6">
            <a:alphaModFix/>
            <a:extLst>
              <a:ext uri="{28A0092B-C50C-407E-A947-70E740481C1C}">
                <a14:useLocalDpi xmlns:a14="http://schemas.microsoft.com/office/drawing/2010/main"/>
              </a:ext>
            </a:extLst>
          </a:blip>
          <a:srcRect l="35621" r="12908" b="2178"/>
          <a:stretch/>
        </p:blipFill>
        <p:spPr>
          <a:xfrm>
            <a:off x="1475656" y="2534366"/>
            <a:ext cx="3384376" cy="3054874"/>
          </a:xfrm>
          <a:prstGeom prst="rect">
            <a:avLst/>
          </a:prstGeom>
        </p:spPr>
      </p:pic>
    </p:spTree>
    <p:extLst>
      <p:ext uri="{BB962C8B-B14F-4D97-AF65-F5344CB8AC3E}">
        <p14:creationId xmlns:p14="http://schemas.microsoft.com/office/powerpoint/2010/main" val="56133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28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vol="80000">
                <p:cTn id="12" repeatCount="indefinite" fill="hold" display="0">
                  <p:stCondLst>
                    <p:cond delay="indefinite"/>
                  </p:stCondLst>
                </p:cTn>
                <p:tgtEl>
                  <p:spTgt spid="5"/>
                </p:tgtEl>
              </p:cMediaNode>
            </p:vide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6A8F91-0CF1-6A49-B8A1-7C00FBD8753B}"/>
              </a:ext>
            </a:extLst>
          </p:cNvPr>
          <p:cNvSpPr>
            <a:spLocks noGrp="1"/>
          </p:cNvSpPr>
          <p:nvPr>
            <p:ph type="title"/>
          </p:nvPr>
        </p:nvSpPr>
        <p:spPr/>
        <p:txBody>
          <a:bodyPr>
            <a:normAutofit/>
          </a:bodyPr>
          <a:lstStyle/>
          <a:p>
            <a:r>
              <a:rPr lang="en-US" sz="2800" dirty="0">
                <a:latin typeface="Calibri" panose="020F0502020204030204" pitchFamily="34" charset="0"/>
                <a:cs typeface="Times New Roman" panose="02020603050405020304" pitchFamily="18" charset="0"/>
              </a:rPr>
              <a:t>What do we want from our inference method?</a:t>
            </a:r>
            <a:endParaRPr lang="sv-SE" sz="2800" dirty="0"/>
          </a:p>
        </p:txBody>
      </p:sp>
      <p:sp>
        <p:nvSpPr>
          <p:cNvPr id="3" name="Content Placeholder 2">
            <a:extLst>
              <a:ext uri="{FF2B5EF4-FFF2-40B4-BE49-F238E27FC236}">
                <a16:creationId xmlns:a16="http://schemas.microsoft.com/office/drawing/2014/main" id="{B1D2A956-9580-2D46-85F6-C36937CC1749}"/>
              </a:ext>
            </a:extLst>
          </p:cNvPr>
          <p:cNvSpPr>
            <a:spLocks noGrp="1"/>
          </p:cNvSpPr>
          <p:nvPr>
            <p:ph idx="1"/>
          </p:nvPr>
        </p:nvSpPr>
        <p:spPr>
          <a:xfrm>
            <a:off x="457200" y="2143397"/>
            <a:ext cx="8229600" cy="3517851"/>
          </a:xfrm>
        </p:spPr>
        <p:txBody>
          <a:bodyPr>
            <a:noAutofit/>
          </a:bodyPr>
          <a:lstStyle/>
          <a:p>
            <a:pPr marL="214313" indent="-214313"/>
            <a:r>
              <a:rPr lang="en-US" sz="2400" dirty="0"/>
              <a:t>We want to extract as much information from the experimental data – but not more than that</a:t>
            </a:r>
          </a:p>
          <a:p>
            <a:pPr marL="214313" indent="-214313"/>
            <a:endParaRPr lang="en-US" sz="2400" dirty="0"/>
          </a:p>
          <a:p>
            <a:pPr marL="214313" indent="-214313"/>
            <a:r>
              <a:rPr lang="en-US" sz="2400" dirty="0"/>
              <a:t>Avoid overfitting to experimental noise</a:t>
            </a:r>
          </a:p>
          <a:p>
            <a:pPr marL="214313" indent="-214313"/>
            <a:endParaRPr lang="en-US" sz="2400" dirty="0"/>
          </a:p>
          <a:p>
            <a:pPr marL="214313" indent="-214313"/>
            <a:r>
              <a:rPr lang="en-US" sz="2400" dirty="0"/>
              <a:t>Quantify the uncertainty in the inference</a:t>
            </a:r>
          </a:p>
          <a:p>
            <a:pPr marL="214313" indent="-214313"/>
            <a:endParaRPr lang="en-US" sz="2400" dirty="0"/>
          </a:p>
          <a:p>
            <a:pPr marL="214313" indent="-214313"/>
            <a:r>
              <a:rPr lang="en-US" sz="2400" dirty="0"/>
              <a:t>Combine multiple sources of data: simulation and experimental data sources</a:t>
            </a:r>
          </a:p>
        </p:txBody>
      </p:sp>
      <p:sp>
        <p:nvSpPr>
          <p:cNvPr id="4" name="Slide Number Placeholder 3">
            <a:extLst>
              <a:ext uri="{FF2B5EF4-FFF2-40B4-BE49-F238E27FC236}">
                <a16:creationId xmlns:a16="http://schemas.microsoft.com/office/drawing/2014/main" id="{B90D5E50-E714-3A48-918F-1650B0D53E0A}"/>
              </a:ext>
            </a:extLst>
          </p:cNvPr>
          <p:cNvSpPr>
            <a:spLocks noGrp="1"/>
          </p:cNvSpPr>
          <p:nvPr>
            <p:ph type="sldNum" sz="quarter" idx="12"/>
          </p:nvPr>
        </p:nvSpPr>
        <p:spPr/>
        <p:txBody>
          <a:bodyPr/>
          <a:lstStyle/>
          <a:p>
            <a:fld id="{551115BC-487E-4422-894C-CB7CD3E79223}" type="slidenum">
              <a:rPr lang="en-GB" noProof="0" smtClean="0"/>
              <a:t>13</a:t>
            </a:fld>
            <a:endParaRPr lang="en-GB" noProof="0"/>
          </a:p>
        </p:txBody>
      </p:sp>
      <p:sp>
        <p:nvSpPr>
          <p:cNvPr id="5" name="Rectangle 4">
            <a:extLst>
              <a:ext uri="{FF2B5EF4-FFF2-40B4-BE49-F238E27FC236}">
                <a16:creationId xmlns:a16="http://schemas.microsoft.com/office/drawing/2014/main" id="{50527ADE-D68E-C941-83B9-44BF5A6DB6FC}"/>
              </a:ext>
            </a:extLst>
          </p:cNvPr>
          <p:cNvSpPr/>
          <p:nvPr/>
        </p:nvSpPr>
        <p:spPr>
          <a:xfrm>
            <a:off x="683568" y="5772725"/>
            <a:ext cx="5869632" cy="954107"/>
          </a:xfrm>
          <a:prstGeom prst="rect">
            <a:avLst/>
          </a:prstGeom>
        </p:spPr>
        <p:txBody>
          <a:bodyPr wrap="square">
            <a:spAutoFit/>
          </a:bodyPr>
          <a:lstStyle/>
          <a:p>
            <a:pPr marL="214313" indent="-214313"/>
            <a:endParaRPr lang="en-US" sz="2800" dirty="0"/>
          </a:p>
          <a:p>
            <a:pPr marL="214313" indent="-214313"/>
            <a:r>
              <a:rPr lang="en-US" sz="2800" dirty="0"/>
              <a:t>-&gt; Bayesian Inference to the rescue!</a:t>
            </a:r>
          </a:p>
        </p:txBody>
      </p:sp>
    </p:spTree>
    <p:extLst>
      <p:ext uri="{BB962C8B-B14F-4D97-AF65-F5344CB8AC3E}">
        <p14:creationId xmlns:p14="http://schemas.microsoft.com/office/powerpoint/2010/main" val="1982921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600" dirty="0"/>
              <a:t>Method to infer conformational ensembles</a:t>
            </a:r>
          </a:p>
        </p:txBody>
      </p:sp>
      <p:sp>
        <p:nvSpPr>
          <p:cNvPr id="4" name="Slide Number Placeholder 3"/>
          <p:cNvSpPr>
            <a:spLocks noGrp="1"/>
          </p:cNvSpPr>
          <p:nvPr>
            <p:ph type="sldNum" sz="quarter" idx="12"/>
          </p:nvPr>
        </p:nvSpPr>
        <p:spPr>
          <a:xfrm>
            <a:off x="6553200" y="6376243"/>
            <a:ext cx="2133600" cy="365125"/>
          </a:xfrm>
        </p:spPr>
        <p:txBody>
          <a:bodyPr/>
          <a:lstStyle/>
          <a:p>
            <a:fld id="{551115BC-487E-4422-894C-CB7CD3E79223}" type="slidenum">
              <a:rPr lang="sv-SE" smtClean="0"/>
              <a:t>14</a:t>
            </a:fld>
            <a:endParaRPr lang="sv-SE" dirty="0"/>
          </a:p>
        </p:txBody>
      </p:sp>
      <p:sp>
        <p:nvSpPr>
          <p:cNvPr id="21" name="TextBox 20"/>
          <p:cNvSpPr txBox="1"/>
          <p:nvPr/>
        </p:nvSpPr>
        <p:spPr>
          <a:xfrm>
            <a:off x="-15158192" y="-27384"/>
            <a:ext cx="6298660" cy="461665"/>
          </a:xfrm>
          <a:prstGeom prst="rect">
            <a:avLst/>
          </a:prstGeom>
          <a:noFill/>
        </p:spPr>
        <p:txBody>
          <a:bodyPr wrap="square" rtlCol="0">
            <a:spAutoFit/>
          </a:bodyPr>
          <a:lstStyle/>
          <a:p>
            <a:r>
              <a:rPr lang="en-US" sz="2400" dirty="0"/>
              <a:t> W</a:t>
            </a:r>
            <a:r>
              <a:rPr lang="en-US" sz="2400" baseline="-25000" dirty="0"/>
              <a:t>1</a:t>
            </a:r>
            <a:r>
              <a:rPr lang="en-US" sz="2400" dirty="0"/>
              <a:t> = 0.2	     W</a:t>
            </a:r>
            <a:r>
              <a:rPr lang="en-US" sz="2400" baseline="-25000" dirty="0"/>
              <a:t>2</a:t>
            </a:r>
            <a:r>
              <a:rPr lang="en-US" sz="2400" dirty="0"/>
              <a:t> = 0.3	        W</a:t>
            </a:r>
            <a:r>
              <a:rPr lang="en-US" sz="2400" baseline="-25000" dirty="0"/>
              <a:t>3</a:t>
            </a:r>
            <a:r>
              <a:rPr lang="en-US" sz="2400" dirty="0"/>
              <a:t> = 0.5</a:t>
            </a:r>
          </a:p>
        </p:txBody>
      </p:sp>
      <p:pic>
        <p:nvPicPr>
          <p:cNvPr id="7" name="Picture 6" descr="image_pdbs_ch.png"/>
          <p:cNvPicPr>
            <a:picLocks noChangeAspect="1"/>
          </p:cNvPicPr>
          <p:nvPr/>
        </p:nvPicPr>
        <p:blipFill rotWithShape="1">
          <a:blip r:embed="rId3">
            <a:alphaModFix/>
            <a:extLst>
              <a:ext uri="{28A0092B-C50C-407E-A947-70E740481C1C}">
                <a14:useLocalDpi xmlns:a14="http://schemas.microsoft.com/office/drawing/2010/main"/>
              </a:ext>
            </a:extLst>
          </a:blip>
          <a:srcRect l="35621" r="12908" b="2178"/>
          <a:stretch/>
        </p:blipFill>
        <p:spPr>
          <a:xfrm>
            <a:off x="107504" y="2830744"/>
            <a:ext cx="2792120" cy="2520280"/>
          </a:xfrm>
          <a:prstGeom prst="rect">
            <a:avLst/>
          </a:prstGeom>
        </p:spPr>
      </p:pic>
      <p:sp>
        <p:nvSpPr>
          <p:cNvPr id="14" name="Rounded Rectangle 13"/>
          <p:cNvSpPr/>
          <p:nvPr/>
        </p:nvSpPr>
        <p:spPr>
          <a:xfrm>
            <a:off x="179512" y="2758736"/>
            <a:ext cx="2602767" cy="259228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261781" y="2372707"/>
            <a:ext cx="2483565" cy="369332"/>
          </a:xfrm>
          <a:prstGeom prst="rect">
            <a:avLst/>
          </a:prstGeom>
          <a:noFill/>
        </p:spPr>
        <p:txBody>
          <a:bodyPr wrap="none" rtlCol="0">
            <a:spAutoFit/>
          </a:bodyPr>
          <a:lstStyle/>
          <a:p>
            <a:r>
              <a:rPr lang="en-US" dirty="0"/>
              <a:t>Monte Carlo simulations</a:t>
            </a:r>
          </a:p>
        </p:txBody>
      </p:sp>
      <p:grpSp>
        <p:nvGrpSpPr>
          <p:cNvPr id="23" name="Group 22"/>
          <p:cNvGrpSpPr/>
          <p:nvPr/>
        </p:nvGrpSpPr>
        <p:grpSpPr>
          <a:xfrm>
            <a:off x="2843809" y="2372707"/>
            <a:ext cx="2532884" cy="3396417"/>
            <a:chOff x="2843809" y="2754939"/>
            <a:chExt cx="2532884" cy="3396417"/>
          </a:xfrm>
        </p:grpSpPr>
        <p:pic>
          <p:nvPicPr>
            <p:cNvPr id="3" name="Picture 2"/>
            <p:cNvPicPr>
              <a:picLocks noChangeAspect="1"/>
            </p:cNvPicPr>
            <p:nvPr/>
          </p:nvPicPr>
          <p:blipFill rotWithShape="1">
            <a:blip r:embed="rId4">
              <a:extLst>
                <a:ext uri="{28A0092B-C50C-407E-A947-70E740481C1C}">
                  <a14:useLocalDpi xmlns:a14="http://schemas.microsoft.com/office/drawing/2010/main" val="0"/>
                </a:ext>
              </a:extLst>
            </a:blip>
            <a:srcRect l="31100" r="20863"/>
            <a:stretch/>
          </p:blipFill>
          <p:spPr>
            <a:xfrm>
              <a:off x="3372590" y="3577964"/>
              <a:ext cx="1703466" cy="1651236"/>
            </a:xfrm>
            <a:prstGeom prst="rect">
              <a:avLst/>
            </a:prstGeom>
          </p:spPr>
        </p:pic>
        <p:sp>
          <p:nvSpPr>
            <p:cNvPr id="12" name="Rounded Rectangle 11"/>
            <p:cNvSpPr/>
            <p:nvPr/>
          </p:nvSpPr>
          <p:spPr>
            <a:xfrm>
              <a:off x="3203848" y="3140968"/>
              <a:ext cx="2088232" cy="259228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3397812" y="2754939"/>
              <a:ext cx="1691489" cy="369332"/>
            </a:xfrm>
            <a:prstGeom prst="rect">
              <a:avLst/>
            </a:prstGeom>
            <a:noFill/>
          </p:spPr>
          <p:txBody>
            <a:bodyPr wrap="none" rtlCol="0">
              <a:spAutoFit/>
            </a:bodyPr>
            <a:lstStyle/>
            <a:p>
              <a:r>
                <a:rPr lang="en-US" dirty="0"/>
                <a:t>Model selection</a:t>
              </a:r>
            </a:p>
          </p:txBody>
        </p:sp>
        <p:sp>
          <p:nvSpPr>
            <p:cNvPr id="19" name="TextBox 18"/>
            <p:cNvSpPr txBox="1"/>
            <p:nvPr/>
          </p:nvSpPr>
          <p:spPr>
            <a:xfrm>
              <a:off x="3110432" y="5782024"/>
              <a:ext cx="2266261" cy="369332"/>
            </a:xfrm>
            <a:prstGeom prst="rect">
              <a:avLst/>
            </a:prstGeom>
            <a:noFill/>
          </p:spPr>
          <p:txBody>
            <a:bodyPr wrap="none" rtlCol="0">
              <a:spAutoFit/>
            </a:bodyPr>
            <a:lstStyle/>
            <a:p>
              <a:pPr algn="ctr"/>
              <a:r>
                <a:rPr lang="en-US" dirty="0"/>
                <a:t>Approximate Bayesian</a:t>
              </a:r>
            </a:p>
          </p:txBody>
        </p:sp>
        <p:sp>
          <p:nvSpPr>
            <p:cNvPr id="16" name="Striped Right Arrow 15"/>
            <p:cNvSpPr/>
            <p:nvPr/>
          </p:nvSpPr>
          <p:spPr>
            <a:xfrm>
              <a:off x="2843809" y="4293096"/>
              <a:ext cx="360040" cy="288032"/>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 name="Group 23"/>
          <p:cNvGrpSpPr/>
          <p:nvPr/>
        </p:nvGrpSpPr>
        <p:grpSpPr>
          <a:xfrm>
            <a:off x="5357057" y="2398696"/>
            <a:ext cx="3652246" cy="3370428"/>
            <a:chOff x="5357057" y="2780928"/>
            <a:chExt cx="3652246" cy="3370428"/>
          </a:xfrm>
        </p:grpSpPr>
        <p:pic>
          <p:nvPicPr>
            <p:cNvPr id="9" name="Picture 8"/>
            <p:cNvPicPr>
              <a:picLocks noChangeAspect="1"/>
            </p:cNvPicPr>
            <p:nvPr/>
          </p:nvPicPr>
          <p:blipFill rotWithShape="1">
            <a:blip r:embed="rId5">
              <a:extLst>
                <a:ext uri="{28A0092B-C50C-407E-A947-70E740481C1C}">
                  <a14:useLocalDpi xmlns:a14="http://schemas.microsoft.com/office/drawing/2010/main" val="0"/>
                </a:ext>
              </a:extLst>
            </a:blip>
            <a:srcRect l="31889" t="-626" r="21650"/>
            <a:stretch/>
          </p:blipFill>
          <p:spPr>
            <a:xfrm>
              <a:off x="5748954" y="3437572"/>
              <a:ext cx="1776584" cy="1791628"/>
            </a:xfrm>
            <a:prstGeom prst="rect">
              <a:avLst/>
            </a:prstGeom>
          </p:spPr>
        </p:pic>
        <p:pic>
          <p:nvPicPr>
            <p:cNvPr id="10" name="Picture 9"/>
            <p:cNvPicPr>
              <a:picLocks noChangeAspect="1"/>
            </p:cNvPicPr>
            <p:nvPr/>
          </p:nvPicPr>
          <p:blipFill rotWithShape="1">
            <a:blip r:embed="rId6">
              <a:extLst>
                <a:ext uri="{28A0092B-C50C-407E-A947-70E740481C1C}">
                  <a14:useLocalDpi xmlns:a14="http://schemas.microsoft.com/office/drawing/2010/main" val="0"/>
                </a:ext>
              </a:extLst>
            </a:blip>
            <a:srcRect r="51100"/>
            <a:stretch/>
          </p:blipFill>
          <p:spPr>
            <a:xfrm>
              <a:off x="7452320" y="3129209"/>
              <a:ext cx="1556983" cy="2388023"/>
            </a:xfrm>
            <a:prstGeom prst="rect">
              <a:avLst/>
            </a:prstGeom>
          </p:spPr>
        </p:pic>
        <p:sp>
          <p:nvSpPr>
            <p:cNvPr id="15" name="Rounded Rectangle 14"/>
            <p:cNvSpPr/>
            <p:nvPr/>
          </p:nvSpPr>
          <p:spPr>
            <a:xfrm>
              <a:off x="5748954" y="3119828"/>
              <a:ext cx="3143526" cy="261342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6437133" y="2780928"/>
              <a:ext cx="1879810" cy="369332"/>
            </a:xfrm>
            <a:prstGeom prst="rect">
              <a:avLst/>
            </a:prstGeom>
            <a:noFill/>
          </p:spPr>
          <p:txBody>
            <a:bodyPr wrap="none" rtlCol="0">
              <a:spAutoFit/>
            </a:bodyPr>
            <a:lstStyle/>
            <a:p>
              <a:r>
                <a:rPr lang="en-US" dirty="0"/>
                <a:t>Weights inference</a:t>
              </a:r>
            </a:p>
          </p:txBody>
        </p:sp>
        <p:sp>
          <p:nvSpPr>
            <p:cNvPr id="20" name="TextBox 19"/>
            <p:cNvSpPr txBox="1"/>
            <p:nvPr/>
          </p:nvSpPr>
          <p:spPr>
            <a:xfrm>
              <a:off x="6316397" y="5782024"/>
              <a:ext cx="1969193" cy="369332"/>
            </a:xfrm>
            <a:prstGeom prst="rect">
              <a:avLst/>
            </a:prstGeom>
            <a:noFill/>
          </p:spPr>
          <p:txBody>
            <a:bodyPr wrap="none" rtlCol="0">
              <a:spAutoFit/>
            </a:bodyPr>
            <a:lstStyle/>
            <a:p>
              <a:pPr algn="ctr"/>
              <a:r>
                <a:rPr lang="en-US" dirty="0"/>
                <a:t>Complete Bayesian</a:t>
              </a:r>
            </a:p>
          </p:txBody>
        </p:sp>
        <p:sp>
          <p:nvSpPr>
            <p:cNvPr id="22" name="Striped Right Arrow 21"/>
            <p:cNvSpPr/>
            <p:nvPr/>
          </p:nvSpPr>
          <p:spPr>
            <a:xfrm>
              <a:off x="5357057" y="4293096"/>
              <a:ext cx="360040" cy="288032"/>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7" name="Down Arrow Callout 26">
            <a:extLst>
              <a:ext uri="{FF2B5EF4-FFF2-40B4-BE49-F238E27FC236}">
                <a16:creationId xmlns:a16="http://schemas.microsoft.com/office/drawing/2014/main" id="{21A828E3-5CFA-8B42-A56C-5FCC3434D424}"/>
              </a:ext>
            </a:extLst>
          </p:cNvPr>
          <p:cNvSpPr/>
          <p:nvPr/>
        </p:nvSpPr>
        <p:spPr>
          <a:xfrm>
            <a:off x="2339752" y="2975784"/>
            <a:ext cx="1257123" cy="747811"/>
          </a:xfrm>
          <a:prstGeom prst="downArrowCallout">
            <a:avLst/>
          </a:prstGeom>
          <a:effectLst>
            <a:outerShdw blurRad="50800" dist="38100" dir="16200000" rotWithShape="0">
              <a:prstClr val="black">
                <a:alpha val="40000"/>
              </a:prstClr>
            </a:outerShd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sv-SE" dirty="0"/>
              <a:t>SAXS</a:t>
            </a:r>
          </a:p>
        </p:txBody>
      </p:sp>
      <p:sp>
        <p:nvSpPr>
          <p:cNvPr id="30" name="Up Arrow Callout 29">
            <a:extLst>
              <a:ext uri="{FF2B5EF4-FFF2-40B4-BE49-F238E27FC236}">
                <a16:creationId xmlns:a16="http://schemas.microsoft.com/office/drawing/2014/main" id="{C1C2C43A-3662-3943-8A41-0838A5E0A4C2}"/>
              </a:ext>
            </a:extLst>
          </p:cNvPr>
          <p:cNvSpPr/>
          <p:nvPr/>
        </p:nvSpPr>
        <p:spPr>
          <a:xfrm>
            <a:off x="2339753" y="4390644"/>
            <a:ext cx="1257122" cy="715035"/>
          </a:xfrm>
          <a:prstGeom prst="upArrowCallout">
            <a:avLst/>
          </a:prstGeom>
          <a:effectLst>
            <a:outerShdw blurRad="50800" dist="38100" dir="5400000" algn="t"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sv-SE" dirty="0"/>
              <a:t>NMR</a:t>
            </a:r>
          </a:p>
        </p:txBody>
      </p:sp>
      <p:sp>
        <p:nvSpPr>
          <p:cNvPr id="25" name="TextBox 24">
            <a:extLst>
              <a:ext uri="{FF2B5EF4-FFF2-40B4-BE49-F238E27FC236}">
                <a16:creationId xmlns:a16="http://schemas.microsoft.com/office/drawing/2014/main" id="{7ED2A97C-4584-9C4D-B131-DCCDAA227EDF}"/>
              </a:ext>
            </a:extLst>
          </p:cNvPr>
          <p:cNvSpPr txBox="1"/>
          <p:nvPr/>
        </p:nvSpPr>
        <p:spPr>
          <a:xfrm>
            <a:off x="70808" y="5400949"/>
            <a:ext cx="2810578" cy="369332"/>
          </a:xfrm>
          <a:prstGeom prst="rect">
            <a:avLst/>
          </a:prstGeom>
          <a:noFill/>
        </p:spPr>
        <p:txBody>
          <a:bodyPr wrap="none" rtlCol="0">
            <a:spAutoFit/>
          </a:bodyPr>
          <a:lstStyle/>
          <a:p>
            <a:pPr algn="ctr"/>
            <a:r>
              <a:rPr lang="en-US" dirty="0"/>
              <a:t>Rosetta structure prediction</a:t>
            </a:r>
          </a:p>
        </p:txBody>
      </p:sp>
      <p:pic>
        <p:nvPicPr>
          <p:cNvPr id="26" name="Picture 25">
            <a:extLst>
              <a:ext uri="{FF2B5EF4-FFF2-40B4-BE49-F238E27FC236}">
                <a16:creationId xmlns:a16="http://schemas.microsoft.com/office/drawing/2014/main" id="{16B23AFF-F4B3-944C-B7E7-A6E168FA9C39}"/>
              </a:ext>
            </a:extLst>
          </p:cNvPr>
          <p:cNvPicPr>
            <a:picLocks noChangeAspect="1"/>
          </p:cNvPicPr>
          <p:nvPr/>
        </p:nvPicPr>
        <p:blipFill>
          <a:blip r:embed="rId7"/>
          <a:stretch>
            <a:fillRect/>
          </a:stretch>
        </p:blipFill>
        <p:spPr>
          <a:xfrm>
            <a:off x="370559" y="5733593"/>
            <a:ext cx="1969193" cy="602342"/>
          </a:xfrm>
          <a:prstGeom prst="rect">
            <a:avLst/>
          </a:prstGeom>
        </p:spPr>
      </p:pic>
    </p:spTree>
    <p:extLst>
      <p:ext uri="{BB962C8B-B14F-4D97-AF65-F5344CB8AC3E}">
        <p14:creationId xmlns:p14="http://schemas.microsoft.com/office/powerpoint/2010/main" val="3672735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30"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9944051-9CC7-B24F-9060-2BB1CB17A182}"/>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759982" y="3831346"/>
            <a:ext cx="2252178" cy="1685886"/>
          </a:xfrm>
          <a:prstGeom prst="rect">
            <a:avLst/>
          </a:prstGeom>
        </p:spPr>
      </p:pic>
      <p:sp>
        <p:nvSpPr>
          <p:cNvPr id="2" name="Title 1">
            <a:extLst>
              <a:ext uri="{FF2B5EF4-FFF2-40B4-BE49-F238E27FC236}">
                <a16:creationId xmlns:a16="http://schemas.microsoft.com/office/drawing/2014/main" id="{54ADF45E-F624-B340-BBB0-0369035B5B09}"/>
              </a:ext>
            </a:extLst>
          </p:cNvPr>
          <p:cNvSpPr>
            <a:spLocks noGrp="1"/>
          </p:cNvSpPr>
          <p:nvPr>
            <p:ph type="title"/>
          </p:nvPr>
        </p:nvSpPr>
        <p:spPr/>
        <p:txBody>
          <a:bodyPr/>
          <a:lstStyle/>
          <a:p>
            <a:r>
              <a:rPr lang="en-US" dirty="0"/>
              <a:t>Scattering patterns are generated after Rosetta modeling (once)</a:t>
            </a:r>
          </a:p>
        </p:txBody>
      </p:sp>
      <p:sp>
        <p:nvSpPr>
          <p:cNvPr id="4" name="Slide Number Placeholder 3">
            <a:extLst>
              <a:ext uri="{FF2B5EF4-FFF2-40B4-BE49-F238E27FC236}">
                <a16:creationId xmlns:a16="http://schemas.microsoft.com/office/drawing/2014/main" id="{FF992033-0D43-FE4B-B7EC-0A38338DB059}"/>
              </a:ext>
            </a:extLst>
          </p:cNvPr>
          <p:cNvSpPr>
            <a:spLocks noGrp="1"/>
          </p:cNvSpPr>
          <p:nvPr>
            <p:ph type="sldNum" sz="quarter" idx="12"/>
          </p:nvPr>
        </p:nvSpPr>
        <p:spPr/>
        <p:txBody>
          <a:bodyPr/>
          <a:lstStyle/>
          <a:p>
            <a:fld id="{551115BC-487E-4422-894C-CB7CD3E79223}" type="slidenum">
              <a:rPr lang="en-GB" noProof="0" smtClean="0"/>
              <a:t>15</a:t>
            </a:fld>
            <a:endParaRPr lang="en-GB" noProof="0" dirty="0"/>
          </a:p>
        </p:txBody>
      </p:sp>
      <p:pic>
        <p:nvPicPr>
          <p:cNvPr id="5" name="Picture 4" descr="image_pdbs_ch.png">
            <a:extLst>
              <a:ext uri="{FF2B5EF4-FFF2-40B4-BE49-F238E27FC236}">
                <a16:creationId xmlns:a16="http://schemas.microsoft.com/office/drawing/2014/main" id="{156F299B-014D-AC4C-9A3D-61141419B713}"/>
              </a:ext>
            </a:extLst>
          </p:cNvPr>
          <p:cNvPicPr>
            <a:picLocks noChangeAspect="1"/>
          </p:cNvPicPr>
          <p:nvPr/>
        </p:nvPicPr>
        <p:blipFill rotWithShape="1">
          <a:blip r:embed="rId3">
            <a:alphaModFix/>
            <a:extLst>
              <a:ext uri="{28A0092B-C50C-407E-A947-70E740481C1C}">
                <a14:useLocalDpi xmlns:a14="http://schemas.microsoft.com/office/drawing/2010/main"/>
              </a:ext>
            </a:extLst>
          </a:blip>
          <a:srcRect l="35621" r="12908" b="2178"/>
          <a:stretch/>
        </p:blipFill>
        <p:spPr>
          <a:xfrm>
            <a:off x="100836" y="2571206"/>
            <a:ext cx="2792120" cy="2520280"/>
          </a:xfrm>
          <a:prstGeom prst="rect">
            <a:avLst/>
          </a:prstGeom>
        </p:spPr>
      </p:pic>
      <p:pic>
        <p:nvPicPr>
          <p:cNvPr id="8" name="Picture 7">
            <a:extLst>
              <a:ext uri="{FF2B5EF4-FFF2-40B4-BE49-F238E27FC236}">
                <a16:creationId xmlns:a16="http://schemas.microsoft.com/office/drawing/2014/main" id="{4499F74D-F8E6-CC45-8AEF-BA442E0A780D}"/>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3528008" y="4361439"/>
            <a:ext cx="2232000" cy="1685388"/>
          </a:xfrm>
          <a:prstGeom prst="rect">
            <a:avLst/>
          </a:prstGeom>
        </p:spPr>
      </p:pic>
      <p:pic>
        <p:nvPicPr>
          <p:cNvPr id="7" name="Picture 6">
            <a:extLst>
              <a:ext uri="{FF2B5EF4-FFF2-40B4-BE49-F238E27FC236}">
                <a16:creationId xmlns:a16="http://schemas.microsoft.com/office/drawing/2014/main" id="{BF9C193F-EDB7-454D-A83C-18F4F6CE2C0F}"/>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3275856" y="4891034"/>
            <a:ext cx="2232000" cy="1685388"/>
          </a:xfrm>
          <a:prstGeom prst="rect">
            <a:avLst/>
          </a:prstGeom>
        </p:spPr>
      </p:pic>
      <p:pic>
        <p:nvPicPr>
          <p:cNvPr id="10" name="Picture 9">
            <a:extLst>
              <a:ext uri="{FF2B5EF4-FFF2-40B4-BE49-F238E27FC236}">
                <a16:creationId xmlns:a16="http://schemas.microsoft.com/office/drawing/2014/main" id="{F9FF5A62-02E7-4B48-98E7-1ADCF0394935}"/>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355976" y="1628800"/>
            <a:ext cx="2252178" cy="1685886"/>
          </a:xfrm>
          <a:prstGeom prst="rect">
            <a:avLst/>
          </a:prstGeom>
        </p:spPr>
      </p:pic>
      <p:cxnSp>
        <p:nvCxnSpPr>
          <p:cNvPr id="12" name="Straight Connector 11">
            <a:extLst>
              <a:ext uri="{FF2B5EF4-FFF2-40B4-BE49-F238E27FC236}">
                <a16:creationId xmlns:a16="http://schemas.microsoft.com/office/drawing/2014/main" id="{7DD607A0-F132-D340-81D7-451C613BB8F7}"/>
              </a:ext>
            </a:extLst>
          </p:cNvPr>
          <p:cNvCxnSpPr>
            <a:cxnSpLocks/>
          </p:cNvCxnSpPr>
          <p:nvPr/>
        </p:nvCxnSpPr>
        <p:spPr>
          <a:xfrm flipV="1">
            <a:off x="5030087" y="3301751"/>
            <a:ext cx="478017" cy="529595"/>
          </a:xfrm>
          <a:prstGeom prst="line">
            <a:avLst/>
          </a:prstGeom>
          <a:ln w="31750">
            <a:solidFill>
              <a:schemeClr val="accent1">
                <a:shade val="95000"/>
                <a:satMod val="105000"/>
              </a:schemeClr>
            </a:solidFill>
            <a:prstDash val="dashDot"/>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44B30B47-7086-7B4E-94CB-E918FEB7E36F}"/>
              </a:ext>
            </a:extLst>
          </p:cNvPr>
          <p:cNvSpPr txBox="1"/>
          <p:nvPr/>
        </p:nvSpPr>
        <p:spPr>
          <a:xfrm>
            <a:off x="3707904" y="6538912"/>
            <a:ext cx="1339149" cy="369332"/>
          </a:xfrm>
          <a:prstGeom prst="rect">
            <a:avLst/>
          </a:prstGeom>
          <a:noFill/>
        </p:spPr>
        <p:txBody>
          <a:bodyPr wrap="none" rtlCol="0">
            <a:spAutoFit/>
          </a:bodyPr>
          <a:lstStyle/>
          <a:p>
            <a:r>
              <a:rPr lang="sv-SE" dirty="0" err="1"/>
              <a:t>Crysol</a:t>
            </a:r>
            <a:r>
              <a:rPr lang="sv-SE" dirty="0"/>
              <a:t>, FOXS</a:t>
            </a:r>
          </a:p>
        </p:txBody>
      </p:sp>
      <p:cxnSp>
        <p:nvCxnSpPr>
          <p:cNvPr id="15" name="Straight Arrow Connector 14">
            <a:extLst>
              <a:ext uri="{FF2B5EF4-FFF2-40B4-BE49-F238E27FC236}">
                <a16:creationId xmlns:a16="http://schemas.microsoft.com/office/drawing/2014/main" id="{DBA07382-00F1-7B40-B297-0B4CE19FBD4B}"/>
              </a:ext>
            </a:extLst>
          </p:cNvPr>
          <p:cNvCxnSpPr/>
          <p:nvPr/>
        </p:nvCxnSpPr>
        <p:spPr>
          <a:xfrm>
            <a:off x="3059832" y="3831346"/>
            <a:ext cx="792088" cy="0"/>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id="{176AAA1C-F338-FB4D-B138-E28D4C79EF4A}"/>
              </a:ext>
            </a:extLst>
          </p:cNvPr>
          <p:cNvGrpSpPr/>
          <p:nvPr/>
        </p:nvGrpSpPr>
        <p:grpSpPr>
          <a:xfrm>
            <a:off x="5507856" y="2804205"/>
            <a:ext cx="3475842" cy="3921477"/>
            <a:chOff x="5507856" y="2804205"/>
            <a:chExt cx="3475842" cy="3921477"/>
          </a:xfrm>
        </p:grpSpPr>
        <p:sp>
          <p:nvSpPr>
            <p:cNvPr id="17" name="TextBox 16">
              <a:extLst>
                <a:ext uri="{FF2B5EF4-FFF2-40B4-BE49-F238E27FC236}">
                  <a16:creationId xmlns:a16="http://schemas.microsoft.com/office/drawing/2014/main" id="{77D45EFE-08AA-BE45-83CE-E39F360DB90E}"/>
                </a:ext>
              </a:extLst>
            </p:cNvPr>
            <p:cNvSpPr txBox="1"/>
            <p:nvPr/>
          </p:nvSpPr>
          <p:spPr>
            <a:xfrm>
              <a:off x="7185309" y="4891034"/>
              <a:ext cx="1423659" cy="369332"/>
            </a:xfrm>
            <a:prstGeom prst="rect">
              <a:avLst/>
            </a:prstGeom>
            <a:noFill/>
          </p:spPr>
          <p:txBody>
            <a:bodyPr wrap="none" rtlCol="0">
              <a:spAutoFit/>
            </a:bodyPr>
            <a:lstStyle/>
            <a:p>
              <a:r>
                <a:rPr lang="sv-SE" dirty="0"/>
                <a:t>Experimental</a:t>
              </a:r>
            </a:p>
          </p:txBody>
        </p:sp>
        <p:grpSp>
          <p:nvGrpSpPr>
            <p:cNvPr id="22" name="Group 21">
              <a:extLst>
                <a:ext uri="{FF2B5EF4-FFF2-40B4-BE49-F238E27FC236}">
                  <a16:creationId xmlns:a16="http://schemas.microsoft.com/office/drawing/2014/main" id="{12F58072-605C-8844-94E7-AF065436DF4B}"/>
                </a:ext>
              </a:extLst>
            </p:cNvPr>
            <p:cNvGrpSpPr/>
            <p:nvPr/>
          </p:nvGrpSpPr>
          <p:grpSpPr>
            <a:xfrm>
              <a:off x="5507856" y="2804205"/>
              <a:ext cx="3475842" cy="3921477"/>
              <a:chOff x="5507856" y="2804205"/>
              <a:chExt cx="3475842" cy="3921477"/>
            </a:xfrm>
          </p:grpSpPr>
          <p:pic>
            <p:nvPicPr>
              <p:cNvPr id="16" name="Picture 4" descr="cardiac myosin binding protein C: tri-helix bundle-C2 small angle scattering data">
                <a:extLst>
                  <a:ext uri="{FF2B5EF4-FFF2-40B4-BE49-F238E27FC236}">
                    <a16:creationId xmlns:a16="http://schemas.microsoft.com/office/drawing/2014/main" id="{CA6618D2-8F52-DE46-A30C-F96FF5823674}"/>
                  </a:ext>
                </a:extLst>
              </p:cNvPr>
              <p:cNvPicPr>
                <a:picLocks noChangeAspect="1" noChangeArrowheads="1"/>
              </p:cNvPicPr>
              <p:nvPr/>
            </p:nvPicPr>
            <p:blipFill>
              <a:blip r:embed="rId6">
                <a:extLst>
                  <a:ext uri="{BEBA8EAE-BF5A-486C-A8C5-ECC9F3942E4B}">
                    <a14:imgProps xmlns:a14="http://schemas.microsoft.com/office/drawing/2010/main">
                      <a14:imgLayer>
                        <a14:imgEffect>
                          <a14:brightnessContrast contrast="-40000"/>
                        </a14:imgEffect>
                      </a14:imgLayer>
                    </a14:imgProps>
                  </a:ext>
                  <a:ext uri="{28A0092B-C50C-407E-A947-70E740481C1C}">
                    <a14:useLocalDpi xmlns:a14="http://schemas.microsoft.com/office/drawing/2010/main"/>
                  </a:ext>
                </a:extLst>
              </a:blip>
              <a:srcRect/>
              <a:stretch>
                <a:fillRect/>
              </a:stretch>
            </p:blipFill>
            <p:spPr bwMode="auto">
              <a:xfrm>
                <a:off x="6810580" y="3279118"/>
                <a:ext cx="2173118" cy="1621365"/>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9975CE6D-F229-1148-B104-4F97C431C089}"/>
                  </a:ext>
                </a:extLst>
              </p:cNvPr>
              <p:cNvSpPr txBox="1"/>
              <p:nvPr/>
            </p:nvSpPr>
            <p:spPr>
              <a:xfrm>
                <a:off x="5507856" y="6356350"/>
                <a:ext cx="428322" cy="369332"/>
              </a:xfrm>
              <a:prstGeom prst="rect">
                <a:avLst/>
              </a:prstGeom>
              <a:noFill/>
            </p:spPr>
            <p:txBody>
              <a:bodyPr wrap="none" rtlCol="0">
                <a:spAutoFit/>
              </a:bodyPr>
              <a:lstStyle/>
              <a:p>
                <a:r>
                  <a:rPr lang="sv-SE" dirty="0"/>
                  <a:t>w</a:t>
                </a:r>
                <a:r>
                  <a:rPr lang="sv-SE" baseline="-25000" dirty="0"/>
                  <a:t>1</a:t>
                </a:r>
              </a:p>
            </p:txBody>
          </p:sp>
          <p:sp>
            <p:nvSpPr>
              <p:cNvPr id="19" name="Rectangle 18">
                <a:extLst>
                  <a:ext uri="{FF2B5EF4-FFF2-40B4-BE49-F238E27FC236}">
                    <a16:creationId xmlns:a16="http://schemas.microsoft.com/office/drawing/2014/main" id="{F94A419C-EC5D-624F-925E-06C409BCFF29}"/>
                  </a:ext>
                </a:extLst>
              </p:cNvPr>
              <p:cNvSpPr/>
              <p:nvPr/>
            </p:nvSpPr>
            <p:spPr>
              <a:xfrm>
                <a:off x="5722017" y="5705268"/>
                <a:ext cx="428322" cy="369332"/>
              </a:xfrm>
              <a:prstGeom prst="rect">
                <a:avLst/>
              </a:prstGeom>
            </p:spPr>
            <p:txBody>
              <a:bodyPr wrap="none">
                <a:spAutoFit/>
              </a:bodyPr>
              <a:lstStyle/>
              <a:p>
                <a:r>
                  <a:rPr lang="sv-SE" dirty="0"/>
                  <a:t>w</a:t>
                </a:r>
                <a:r>
                  <a:rPr lang="sv-SE" baseline="-25000" dirty="0"/>
                  <a:t>2</a:t>
                </a:r>
                <a:endParaRPr lang="sv-SE" dirty="0"/>
              </a:p>
            </p:txBody>
          </p:sp>
          <p:sp>
            <p:nvSpPr>
              <p:cNvPr id="20" name="Rectangle 19">
                <a:extLst>
                  <a:ext uri="{FF2B5EF4-FFF2-40B4-BE49-F238E27FC236}">
                    <a16:creationId xmlns:a16="http://schemas.microsoft.com/office/drawing/2014/main" id="{F2A9F1A2-3262-D440-AA12-21E424FDDBA9}"/>
                  </a:ext>
                </a:extLst>
              </p:cNvPr>
              <p:cNvSpPr/>
              <p:nvPr/>
            </p:nvSpPr>
            <p:spPr>
              <a:xfrm>
                <a:off x="5918260" y="5181175"/>
                <a:ext cx="428322" cy="369332"/>
              </a:xfrm>
              <a:prstGeom prst="rect">
                <a:avLst/>
              </a:prstGeom>
            </p:spPr>
            <p:txBody>
              <a:bodyPr wrap="none">
                <a:spAutoFit/>
              </a:bodyPr>
              <a:lstStyle/>
              <a:p>
                <a:r>
                  <a:rPr lang="sv-SE" dirty="0"/>
                  <a:t>w</a:t>
                </a:r>
                <a:r>
                  <a:rPr lang="sv-SE" baseline="-25000" dirty="0"/>
                  <a:t>3</a:t>
                </a:r>
                <a:endParaRPr lang="sv-SE" dirty="0"/>
              </a:p>
            </p:txBody>
          </p:sp>
          <p:sp>
            <p:nvSpPr>
              <p:cNvPr id="21" name="Rectangle 20">
                <a:extLst>
                  <a:ext uri="{FF2B5EF4-FFF2-40B4-BE49-F238E27FC236}">
                    <a16:creationId xmlns:a16="http://schemas.microsoft.com/office/drawing/2014/main" id="{3A5D3387-DBAA-6F40-BD79-50FA373DB2D8}"/>
                  </a:ext>
                </a:extLst>
              </p:cNvPr>
              <p:cNvSpPr/>
              <p:nvPr/>
            </p:nvSpPr>
            <p:spPr>
              <a:xfrm>
                <a:off x="6495206" y="2804205"/>
                <a:ext cx="429926" cy="369332"/>
              </a:xfrm>
              <a:prstGeom prst="rect">
                <a:avLst/>
              </a:prstGeom>
            </p:spPr>
            <p:txBody>
              <a:bodyPr wrap="none">
                <a:spAutoFit/>
              </a:bodyPr>
              <a:lstStyle/>
              <a:p>
                <a:r>
                  <a:rPr lang="sv-SE" dirty="0" err="1"/>
                  <a:t>w</a:t>
                </a:r>
                <a:r>
                  <a:rPr lang="sv-SE" baseline="-25000" dirty="0" err="1"/>
                  <a:t>n</a:t>
                </a:r>
                <a:endParaRPr lang="sv-SE" dirty="0"/>
              </a:p>
            </p:txBody>
          </p:sp>
        </p:grpSp>
      </p:grpSp>
    </p:spTree>
    <p:extLst>
      <p:ext uri="{BB962C8B-B14F-4D97-AF65-F5344CB8AC3E}">
        <p14:creationId xmlns:p14="http://schemas.microsoft.com/office/powerpoint/2010/main" val="428411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512" y="274638"/>
            <a:ext cx="7416824" cy="1143000"/>
          </a:xfrm>
        </p:spPr>
        <p:txBody>
          <a:bodyPr>
            <a:normAutofit/>
          </a:bodyPr>
          <a:lstStyle/>
          <a:p>
            <a:r>
              <a:rPr lang="en-US" sz="2800" dirty="0"/>
              <a:t>Bayesian statistics can be applied to infer weights</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25B240E9-674A-2243-93D0-5BC368C4A2EF}"/>
                  </a:ext>
                </a:extLst>
              </p:cNvPr>
              <p:cNvSpPr txBox="1"/>
              <p:nvPr/>
            </p:nvSpPr>
            <p:spPr>
              <a:xfrm>
                <a:off x="2076676" y="2286339"/>
                <a:ext cx="3287412" cy="5866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charset="0"/>
                        </a:rPr>
                        <m:t>𝑃</m:t>
                      </m:r>
                      <m:d>
                        <m:dPr>
                          <m:ctrlPr>
                            <a:rPr lang="en-US" i="1">
                              <a:latin typeface="Cambria Math" panose="02040503050406030204" pitchFamily="18" charset="0"/>
                            </a:rPr>
                          </m:ctrlPr>
                        </m:dPr>
                        <m:e>
                          <m:r>
                            <a:rPr lang="en-US" i="1">
                              <a:latin typeface="Cambria Math" charset="0"/>
                            </a:rPr>
                            <m:t>𝑤</m:t>
                          </m:r>
                        </m:e>
                        <m:e>
                          <m:r>
                            <a:rPr lang="en-US" i="1">
                              <a:latin typeface="Cambria Math" charset="0"/>
                              <a:ea typeface="Cambria Math" charset="0"/>
                              <a:cs typeface="Cambria Math" charset="0"/>
                            </a:rPr>
                            <m:t>𝐷</m:t>
                          </m:r>
                          <m:r>
                            <a:rPr lang="en-US" b="0" i="1" smtClean="0">
                              <a:latin typeface="Cambria Math" panose="02040503050406030204" pitchFamily="18" charset="0"/>
                              <a:ea typeface="Cambria Math" charset="0"/>
                              <a:cs typeface="Cambria Math" charset="0"/>
                            </a:rPr>
                            <m:t>𝑎𝑡𝑎</m:t>
                          </m:r>
                        </m:e>
                      </m:d>
                      <m:r>
                        <a:rPr lang="en-US" i="1">
                          <a:latin typeface="Cambria Math" charset="0"/>
                          <a:ea typeface="Cambria Math" charset="0"/>
                          <a:cs typeface="Cambria Math" charset="0"/>
                        </a:rPr>
                        <m:t>=</m:t>
                      </m:r>
                      <m:f>
                        <m:fPr>
                          <m:ctrlPr>
                            <a:rPr lang="bg-BG" i="1">
                              <a:latin typeface="Cambria Math" panose="02040503050406030204" pitchFamily="18" charset="0"/>
                              <a:ea typeface="Cambria Math" charset="0"/>
                              <a:cs typeface="Cambria Math" charset="0"/>
                            </a:rPr>
                          </m:ctrlPr>
                        </m:fPr>
                        <m:num>
                          <m:r>
                            <a:rPr lang="en-US" i="1">
                              <a:solidFill>
                                <a:srgbClr val="FF0000"/>
                              </a:solidFill>
                              <a:latin typeface="Cambria Math" charset="0"/>
                              <a:ea typeface="Cambria Math" charset="0"/>
                              <a:cs typeface="Cambria Math" charset="0"/>
                            </a:rPr>
                            <m:t>𝑃</m:t>
                          </m:r>
                          <m:d>
                            <m:dPr>
                              <m:ctrlPr>
                                <a:rPr lang="en-US" i="1">
                                  <a:solidFill>
                                    <a:srgbClr val="FF0000"/>
                                  </a:solidFill>
                                  <a:latin typeface="Cambria Math" panose="02040503050406030204" pitchFamily="18" charset="0"/>
                                  <a:ea typeface="Cambria Math" charset="0"/>
                                  <a:cs typeface="Cambria Math" charset="0"/>
                                </a:rPr>
                              </m:ctrlPr>
                            </m:dPr>
                            <m:e>
                              <m:r>
                                <a:rPr lang="en-US" i="1">
                                  <a:solidFill>
                                    <a:srgbClr val="FF0000"/>
                                  </a:solidFill>
                                  <a:latin typeface="Cambria Math" charset="0"/>
                                  <a:ea typeface="Cambria Math" charset="0"/>
                                  <a:cs typeface="Cambria Math" charset="0"/>
                                </a:rPr>
                                <m:t>𝐷</m:t>
                              </m:r>
                              <m:r>
                                <a:rPr lang="en-US" i="1">
                                  <a:solidFill>
                                    <a:srgbClr val="FF0000"/>
                                  </a:solidFill>
                                  <a:latin typeface="Cambria Math" panose="02040503050406030204" pitchFamily="18" charset="0"/>
                                  <a:ea typeface="Cambria Math" charset="0"/>
                                  <a:cs typeface="Cambria Math" charset="0"/>
                                </a:rPr>
                                <m:t>𝑎𝑡𝑎</m:t>
                              </m:r>
                            </m:e>
                            <m:e>
                              <m:r>
                                <a:rPr lang="en-US" i="1">
                                  <a:solidFill>
                                    <a:srgbClr val="FF0000"/>
                                  </a:solidFill>
                                  <a:latin typeface="Cambria Math" charset="0"/>
                                  <a:ea typeface="Cambria Math" charset="0"/>
                                  <a:cs typeface="Cambria Math" charset="0"/>
                                </a:rPr>
                                <m:t>𝑤</m:t>
                              </m:r>
                            </m:e>
                          </m:d>
                          <m:r>
                            <a:rPr lang="en-US" i="1">
                              <a:latin typeface="Cambria Math" charset="0"/>
                              <a:ea typeface="Cambria Math" charset="0"/>
                              <a:cs typeface="Cambria Math" charset="0"/>
                            </a:rPr>
                            <m:t>∗</m:t>
                          </m:r>
                          <m:r>
                            <a:rPr lang="en-US" i="1" smtClean="0">
                              <a:solidFill>
                                <a:schemeClr val="accent4">
                                  <a:lumMod val="75000"/>
                                </a:schemeClr>
                              </a:solidFill>
                              <a:latin typeface="Cambria Math" charset="0"/>
                              <a:ea typeface="Cambria Math" charset="0"/>
                              <a:cs typeface="Cambria Math" charset="0"/>
                            </a:rPr>
                            <m:t>𝑃</m:t>
                          </m:r>
                          <m:r>
                            <a:rPr lang="en-US" i="1" smtClean="0">
                              <a:solidFill>
                                <a:schemeClr val="accent4">
                                  <a:lumMod val="75000"/>
                                </a:schemeClr>
                              </a:solidFill>
                              <a:latin typeface="Cambria Math" charset="0"/>
                              <a:ea typeface="Cambria Math" charset="0"/>
                              <a:cs typeface="Cambria Math" charset="0"/>
                            </a:rPr>
                            <m:t>(</m:t>
                          </m:r>
                          <m:r>
                            <a:rPr lang="en-US" i="1" smtClean="0">
                              <a:solidFill>
                                <a:schemeClr val="accent4">
                                  <a:lumMod val="75000"/>
                                </a:schemeClr>
                              </a:solidFill>
                              <a:latin typeface="Cambria Math" charset="0"/>
                              <a:ea typeface="Cambria Math" charset="0"/>
                              <a:cs typeface="Cambria Math" charset="0"/>
                            </a:rPr>
                            <m:t>𝑤</m:t>
                          </m:r>
                          <m:r>
                            <a:rPr lang="en-US" i="1" smtClean="0">
                              <a:solidFill>
                                <a:schemeClr val="accent4">
                                  <a:lumMod val="75000"/>
                                </a:schemeClr>
                              </a:solidFill>
                              <a:latin typeface="Cambria Math" charset="0"/>
                              <a:ea typeface="Cambria Math" charset="0"/>
                              <a:cs typeface="Cambria Math" charset="0"/>
                            </a:rPr>
                            <m:t>)</m:t>
                          </m:r>
                        </m:num>
                        <m:den>
                          <m:r>
                            <a:rPr lang="en-US" i="1">
                              <a:latin typeface="Cambria Math" charset="0"/>
                              <a:ea typeface="Cambria Math" charset="0"/>
                              <a:cs typeface="Cambria Math" charset="0"/>
                            </a:rPr>
                            <m:t>𝑃</m:t>
                          </m:r>
                          <m:r>
                            <a:rPr lang="en-US" i="1">
                              <a:latin typeface="Cambria Math" charset="0"/>
                              <a:ea typeface="Cambria Math" charset="0"/>
                              <a:cs typeface="Cambria Math" charset="0"/>
                            </a:rPr>
                            <m:t>(</m:t>
                          </m:r>
                          <m:r>
                            <a:rPr lang="en-US" i="1">
                              <a:latin typeface="Cambria Math" charset="0"/>
                              <a:ea typeface="Cambria Math" charset="0"/>
                              <a:cs typeface="Cambria Math" charset="0"/>
                            </a:rPr>
                            <m:t>𝐷𝑎𝑡𝑎</m:t>
                          </m:r>
                          <m:r>
                            <a:rPr lang="en-US" i="1">
                              <a:latin typeface="Cambria Math" charset="0"/>
                              <a:ea typeface="Cambria Math" charset="0"/>
                              <a:cs typeface="Cambria Math" charset="0"/>
                            </a:rPr>
                            <m:t>)</m:t>
                          </m:r>
                        </m:den>
                      </m:f>
                    </m:oMath>
                  </m:oMathPara>
                </a14:m>
                <a:endParaRPr lang="en-US" dirty="0"/>
              </a:p>
            </p:txBody>
          </p:sp>
        </mc:Choice>
        <mc:Fallback xmlns="">
          <p:sp>
            <p:nvSpPr>
              <p:cNvPr id="10" name="TextBox 9">
                <a:extLst>
                  <a:ext uri="{FF2B5EF4-FFF2-40B4-BE49-F238E27FC236}">
                    <a16:creationId xmlns:a16="http://schemas.microsoft.com/office/drawing/2014/main" id="{25B240E9-674A-2243-93D0-5BC368C4A2EF}"/>
                  </a:ext>
                </a:extLst>
              </p:cNvPr>
              <p:cNvSpPr txBox="1">
                <a:spLocks noRot="1" noChangeAspect="1" noMove="1" noResize="1" noEditPoints="1" noAdjustHandles="1" noChangeArrowheads="1" noChangeShapeType="1" noTextEdit="1"/>
              </p:cNvSpPr>
              <p:nvPr/>
            </p:nvSpPr>
            <p:spPr>
              <a:xfrm>
                <a:off x="2076676" y="2286339"/>
                <a:ext cx="3287412" cy="586699"/>
              </a:xfrm>
              <a:prstGeom prst="rect">
                <a:avLst/>
              </a:prstGeom>
              <a:blipFill>
                <a:blip r:embed="rId3"/>
                <a:stretch>
                  <a:fillRect l="-1158" t="-2174" r="-2317" b="-17391"/>
                </a:stretch>
              </a:blipFill>
            </p:spPr>
            <p:txBody>
              <a:bodyPr/>
              <a:lstStyle/>
              <a:p>
                <a:r>
                  <a:rPr lang="sv-SE">
                    <a:noFill/>
                  </a:rPr>
                  <a:t> </a:t>
                </a:r>
              </a:p>
            </p:txBody>
          </p:sp>
        </mc:Fallback>
      </mc:AlternateContent>
      <p:sp>
        <p:nvSpPr>
          <p:cNvPr id="11" name="TextBox 10">
            <a:extLst>
              <a:ext uri="{FF2B5EF4-FFF2-40B4-BE49-F238E27FC236}">
                <a16:creationId xmlns:a16="http://schemas.microsoft.com/office/drawing/2014/main" id="{F6FE6BE8-F03C-4F4B-8F25-28FD6E45E848}"/>
              </a:ext>
            </a:extLst>
          </p:cNvPr>
          <p:cNvSpPr txBox="1"/>
          <p:nvPr/>
        </p:nvSpPr>
        <p:spPr>
          <a:xfrm>
            <a:off x="669035" y="1639600"/>
            <a:ext cx="1231106" cy="369332"/>
          </a:xfrm>
          <a:prstGeom prst="rect">
            <a:avLst/>
          </a:prstGeom>
          <a:noFill/>
        </p:spPr>
        <p:txBody>
          <a:bodyPr wrap="none" rtlCol="0">
            <a:spAutoFit/>
          </a:bodyPr>
          <a:lstStyle/>
          <a:p>
            <a:r>
              <a:rPr lang="en-US" b="1" dirty="0"/>
              <a:t>Bayes rule:</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143E7B71-8682-104A-947C-DBF91778C7B9}"/>
                  </a:ext>
                </a:extLst>
              </p:cNvPr>
              <p:cNvSpPr txBox="1"/>
              <p:nvPr/>
            </p:nvSpPr>
            <p:spPr>
              <a:xfrm>
                <a:off x="2101632" y="3224009"/>
                <a:ext cx="320260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a:latin typeface="Cambria Math" charset="0"/>
                        </a:rPr>
                        <m:t>𝑃𝑜𝑠𝑡𝑒𝑟𝑖𝑜𝑟</m:t>
                      </m:r>
                      <m:r>
                        <a:rPr lang="en-US" i="1">
                          <a:latin typeface="Cambria Math" charset="0"/>
                        </a:rPr>
                        <m:t> ∝</m:t>
                      </m:r>
                      <m:r>
                        <a:rPr lang="en-US" i="1">
                          <a:solidFill>
                            <a:srgbClr val="FF0000"/>
                          </a:solidFill>
                          <a:latin typeface="Cambria Math" charset="0"/>
                          <a:ea typeface="Cambria Math" charset="0"/>
                          <a:cs typeface="Cambria Math" charset="0"/>
                        </a:rPr>
                        <m:t>𝑙𝑖𝑘𝑒𝑙𝑖h𝑜𝑜𝑑</m:t>
                      </m:r>
                      <m:r>
                        <a:rPr lang="en-US" i="1">
                          <a:latin typeface="Cambria Math" charset="0"/>
                          <a:ea typeface="Cambria Math" charset="0"/>
                          <a:cs typeface="Cambria Math" charset="0"/>
                        </a:rPr>
                        <m:t>∗</m:t>
                      </m:r>
                      <m:r>
                        <a:rPr lang="en-US" i="1" smtClean="0">
                          <a:solidFill>
                            <a:srgbClr val="7030A0"/>
                          </a:solidFill>
                          <a:latin typeface="Cambria Math" charset="0"/>
                          <a:ea typeface="Cambria Math" charset="0"/>
                          <a:cs typeface="Cambria Math" charset="0"/>
                        </a:rPr>
                        <m:t>𝑝𝑟𝑖𝑜𝑟</m:t>
                      </m:r>
                    </m:oMath>
                  </m:oMathPara>
                </a14:m>
                <a:endParaRPr lang="en-US" dirty="0"/>
              </a:p>
            </p:txBody>
          </p:sp>
        </mc:Choice>
        <mc:Fallback xmlns="">
          <p:sp>
            <p:nvSpPr>
              <p:cNvPr id="12" name="TextBox 11">
                <a:extLst>
                  <a:ext uri="{FF2B5EF4-FFF2-40B4-BE49-F238E27FC236}">
                    <a16:creationId xmlns:a16="http://schemas.microsoft.com/office/drawing/2014/main" id="{143E7B71-8682-104A-947C-DBF91778C7B9}"/>
                  </a:ext>
                </a:extLst>
              </p:cNvPr>
              <p:cNvSpPr txBox="1">
                <a:spLocks noRot="1" noChangeAspect="1" noMove="1" noResize="1" noEditPoints="1" noAdjustHandles="1" noChangeArrowheads="1" noChangeShapeType="1" noTextEdit="1"/>
              </p:cNvSpPr>
              <p:nvPr/>
            </p:nvSpPr>
            <p:spPr>
              <a:xfrm>
                <a:off x="2101632" y="3224009"/>
                <a:ext cx="3202608" cy="276999"/>
              </a:xfrm>
              <a:prstGeom prst="rect">
                <a:avLst/>
              </a:prstGeom>
              <a:blipFill>
                <a:blip r:embed="rId4"/>
                <a:stretch>
                  <a:fillRect l="-787" t="-4348" r="-1575" b="-34783"/>
                </a:stretch>
              </a:blipFill>
            </p:spPr>
            <p:txBody>
              <a:bodyPr/>
              <a:lstStyle/>
              <a:p>
                <a:r>
                  <a:rPr lang="sv-SE">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3FD35FA0-DA37-7A47-B6FD-ABB3DD799F1E}"/>
                  </a:ext>
                </a:extLst>
              </p:cNvPr>
              <p:cNvSpPr txBox="1"/>
              <p:nvPr/>
            </p:nvSpPr>
            <p:spPr>
              <a:xfrm>
                <a:off x="1174339" y="4792140"/>
                <a:ext cx="5292987" cy="369332"/>
              </a:xfrm>
              <a:prstGeom prst="rect">
                <a:avLst/>
              </a:prstGeom>
              <a:noFill/>
            </p:spPr>
            <p:txBody>
              <a:bodyPr wrap="none" rtlCol="0">
                <a:spAutoFit/>
              </a:bodyPr>
              <a:lstStyle/>
              <a:p>
                <a:r>
                  <a:rPr lang="en-US" dirty="0">
                    <a:solidFill>
                      <a:srgbClr val="7030A0"/>
                    </a:solidFill>
                  </a:rPr>
                  <a:t>Prior (</a:t>
                </a:r>
                <a14:m>
                  <m:oMath xmlns:m="http://schemas.openxmlformats.org/officeDocument/2006/math">
                    <m:r>
                      <a:rPr lang="en-US" i="1">
                        <a:solidFill>
                          <a:srgbClr val="7030A0"/>
                        </a:solidFill>
                        <a:latin typeface="Cambria Math" charset="0"/>
                        <a:ea typeface="Cambria Math" charset="0"/>
                        <a:cs typeface="Cambria Math" charset="0"/>
                      </a:rPr>
                      <m:t>𝑃</m:t>
                    </m:r>
                    <m:r>
                      <a:rPr lang="en-US" i="1">
                        <a:solidFill>
                          <a:srgbClr val="7030A0"/>
                        </a:solidFill>
                        <a:latin typeface="Cambria Math" charset="0"/>
                        <a:ea typeface="Cambria Math" charset="0"/>
                        <a:cs typeface="Cambria Math" charset="0"/>
                      </a:rPr>
                      <m:t>(</m:t>
                    </m:r>
                    <m:r>
                      <a:rPr lang="en-US" i="1">
                        <a:solidFill>
                          <a:srgbClr val="7030A0"/>
                        </a:solidFill>
                        <a:latin typeface="Cambria Math" charset="0"/>
                        <a:ea typeface="Cambria Math" charset="0"/>
                        <a:cs typeface="Cambria Math" charset="0"/>
                      </a:rPr>
                      <m:t>𝑤</m:t>
                    </m:r>
                    <m:r>
                      <a:rPr lang="en-US" i="1">
                        <a:solidFill>
                          <a:srgbClr val="7030A0"/>
                        </a:solidFill>
                        <a:latin typeface="Cambria Math" charset="0"/>
                        <a:ea typeface="Cambria Math" charset="0"/>
                        <a:cs typeface="Cambria Math" charset="0"/>
                      </a:rPr>
                      <m:t>)</m:t>
                    </m:r>
                    <m:r>
                      <a:rPr lang="en-US">
                        <a:solidFill>
                          <a:srgbClr val="7030A0"/>
                        </a:solidFill>
                        <a:latin typeface="Cambria Math" charset="0"/>
                        <a:ea typeface="Cambria Math" charset="0"/>
                        <a:cs typeface="Cambria Math" charset="0"/>
                      </a:rPr>
                      <m:t>):</m:t>
                    </m:r>
                    <m:r>
                      <m:rPr>
                        <m:sty m:val="p"/>
                      </m:rPr>
                      <a:rPr lang="en-US">
                        <a:latin typeface="Cambria Math" charset="0"/>
                        <a:ea typeface="Cambria Math" charset="0"/>
                        <a:cs typeface="Cambria Math" charset="0"/>
                      </a:rPr>
                      <m:t>Information</m:t>
                    </m:r>
                    <m:r>
                      <a:rPr lang="en-US">
                        <a:latin typeface="Cambria Math" charset="0"/>
                        <a:ea typeface="Cambria Math" charset="0"/>
                        <a:cs typeface="Cambria Math" charset="0"/>
                      </a:rPr>
                      <m:t> </m:t>
                    </m:r>
                    <m:r>
                      <m:rPr>
                        <m:sty m:val="p"/>
                      </m:rPr>
                      <a:rPr lang="en-US">
                        <a:latin typeface="Cambria Math" charset="0"/>
                        <a:ea typeface="Cambria Math" charset="0"/>
                        <a:cs typeface="Cambria Math" charset="0"/>
                      </a:rPr>
                      <m:t>before</m:t>
                    </m:r>
                    <m:r>
                      <a:rPr lang="en-US">
                        <a:latin typeface="Cambria Math" charset="0"/>
                        <a:ea typeface="Cambria Math" charset="0"/>
                        <a:cs typeface="Cambria Math" charset="0"/>
                      </a:rPr>
                      <m:t> </m:t>
                    </m:r>
                    <m:r>
                      <m:rPr>
                        <m:sty m:val="p"/>
                      </m:rPr>
                      <a:rPr lang="en-US">
                        <a:latin typeface="Cambria Math" charset="0"/>
                        <a:ea typeface="Cambria Math" charset="0"/>
                        <a:cs typeface="Cambria Math" charset="0"/>
                      </a:rPr>
                      <m:t>observation</m:t>
                    </m:r>
                    <m:r>
                      <a:rPr lang="en-US">
                        <a:latin typeface="Cambria Math" charset="0"/>
                        <a:ea typeface="Cambria Math" charset="0"/>
                        <a:cs typeface="Cambria Math" charset="0"/>
                      </a:rPr>
                      <m:t> </m:t>
                    </m:r>
                    <m:r>
                      <m:rPr>
                        <m:sty m:val="p"/>
                      </m:rPr>
                      <a:rPr lang="en-US">
                        <a:latin typeface="Cambria Math" charset="0"/>
                        <a:ea typeface="Cambria Math" charset="0"/>
                        <a:cs typeface="Cambria Math" charset="0"/>
                      </a:rPr>
                      <m:t>of</m:t>
                    </m:r>
                    <m:r>
                      <a:rPr lang="en-US">
                        <a:latin typeface="Cambria Math" charset="0"/>
                        <a:ea typeface="Cambria Math" charset="0"/>
                        <a:cs typeface="Cambria Math" charset="0"/>
                      </a:rPr>
                      <m:t> </m:t>
                    </m:r>
                    <m:r>
                      <m:rPr>
                        <m:sty m:val="p"/>
                      </m:rPr>
                      <a:rPr lang="en-US">
                        <a:latin typeface="Cambria Math" charset="0"/>
                        <a:ea typeface="Cambria Math" charset="0"/>
                        <a:cs typeface="Cambria Math" charset="0"/>
                      </a:rPr>
                      <m:t>data</m:t>
                    </m:r>
                  </m:oMath>
                </a14:m>
                <a:endParaRPr lang="en-US" dirty="0"/>
              </a:p>
            </p:txBody>
          </p:sp>
        </mc:Choice>
        <mc:Fallback xmlns="">
          <p:sp>
            <p:nvSpPr>
              <p:cNvPr id="13" name="TextBox 12">
                <a:extLst>
                  <a:ext uri="{FF2B5EF4-FFF2-40B4-BE49-F238E27FC236}">
                    <a16:creationId xmlns:a16="http://schemas.microsoft.com/office/drawing/2014/main" id="{3FD35FA0-DA37-7A47-B6FD-ABB3DD799F1E}"/>
                  </a:ext>
                </a:extLst>
              </p:cNvPr>
              <p:cNvSpPr txBox="1">
                <a:spLocks noRot="1" noChangeAspect="1" noMove="1" noResize="1" noEditPoints="1" noAdjustHandles="1" noChangeArrowheads="1" noChangeShapeType="1" noTextEdit="1"/>
              </p:cNvSpPr>
              <p:nvPr/>
            </p:nvSpPr>
            <p:spPr>
              <a:xfrm>
                <a:off x="1174339" y="4792140"/>
                <a:ext cx="5292987" cy="369332"/>
              </a:xfrm>
              <a:prstGeom prst="rect">
                <a:avLst/>
              </a:prstGeom>
              <a:blipFill>
                <a:blip r:embed="rId5"/>
                <a:stretch>
                  <a:fillRect l="-718" t="-3333" b="-26667"/>
                </a:stretch>
              </a:blipFill>
            </p:spPr>
            <p:txBody>
              <a:bodyPr/>
              <a:lstStyle/>
              <a:p>
                <a:r>
                  <a:rPr lang="sv-SE">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4A91FA01-89B5-C64F-9F82-0F15C13142DC}"/>
                  </a:ext>
                </a:extLst>
              </p:cNvPr>
              <p:cNvSpPr txBox="1"/>
              <p:nvPr/>
            </p:nvSpPr>
            <p:spPr>
              <a:xfrm>
                <a:off x="1174339" y="5294169"/>
                <a:ext cx="6272679" cy="369332"/>
              </a:xfrm>
              <a:prstGeom prst="rect">
                <a:avLst/>
              </a:prstGeom>
              <a:noFill/>
            </p:spPr>
            <p:txBody>
              <a:bodyPr wrap="none" rtlCol="0">
                <a:spAutoFit/>
              </a:bodyPr>
              <a:lstStyle/>
              <a:p>
                <a:r>
                  <a:rPr lang="en-US" dirty="0">
                    <a:solidFill>
                      <a:srgbClr val="FF0000"/>
                    </a:solidFill>
                  </a:rPr>
                  <a:t>Likelihood (</a:t>
                </a:r>
                <a14:m>
                  <m:oMath xmlns:m="http://schemas.openxmlformats.org/officeDocument/2006/math">
                    <m:r>
                      <a:rPr lang="en-US" i="1">
                        <a:solidFill>
                          <a:srgbClr val="FF0000"/>
                        </a:solidFill>
                        <a:latin typeface="Cambria Math" charset="0"/>
                        <a:ea typeface="Cambria Math" charset="0"/>
                        <a:cs typeface="Cambria Math" charset="0"/>
                      </a:rPr>
                      <m:t>𝑃</m:t>
                    </m:r>
                    <m:d>
                      <m:dPr>
                        <m:ctrlPr>
                          <a:rPr lang="en-US" i="1">
                            <a:solidFill>
                              <a:srgbClr val="FF0000"/>
                            </a:solidFill>
                            <a:latin typeface="Cambria Math" panose="02040503050406030204" pitchFamily="18" charset="0"/>
                            <a:ea typeface="Cambria Math" charset="0"/>
                            <a:cs typeface="Cambria Math" charset="0"/>
                          </a:rPr>
                        </m:ctrlPr>
                      </m:dPr>
                      <m:e>
                        <m:r>
                          <a:rPr lang="en-US" i="1">
                            <a:solidFill>
                              <a:srgbClr val="FF0000"/>
                            </a:solidFill>
                            <a:latin typeface="Cambria Math" charset="0"/>
                            <a:ea typeface="Cambria Math" charset="0"/>
                            <a:cs typeface="Cambria Math" charset="0"/>
                          </a:rPr>
                          <m:t>𝐷</m:t>
                        </m:r>
                        <m:r>
                          <a:rPr lang="en-US" i="1">
                            <a:solidFill>
                              <a:srgbClr val="FF0000"/>
                            </a:solidFill>
                            <a:latin typeface="Cambria Math" panose="02040503050406030204" pitchFamily="18" charset="0"/>
                            <a:ea typeface="Cambria Math" charset="0"/>
                            <a:cs typeface="Cambria Math" charset="0"/>
                          </a:rPr>
                          <m:t>𝑎𝑡𝑎</m:t>
                        </m:r>
                      </m:e>
                      <m:e>
                        <m:r>
                          <a:rPr lang="en-US" i="1">
                            <a:solidFill>
                              <a:srgbClr val="FF0000"/>
                            </a:solidFill>
                            <a:latin typeface="Cambria Math" charset="0"/>
                            <a:ea typeface="Cambria Math" charset="0"/>
                            <a:cs typeface="Cambria Math" charset="0"/>
                          </a:rPr>
                          <m:t>𝑤</m:t>
                        </m:r>
                      </m:e>
                    </m:d>
                    <m:r>
                      <a:rPr lang="en-US" i="1">
                        <a:solidFill>
                          <a:srgbClr val="FF0000"/>
                        </a:solidFill>
                        <a:latin typeface="Cambria Math" charset="0"/>
                        <a:ea typeface="Cambria Math" charset="0"/>
                        <a:cs typeface="Cambria Math" charset="0"/>
                      </a:rPr>
                      <m:t>)</m:t>
                    </m:r>
                    <m:r>
                      <a:rPr lang="en-US" i="1">
                        <a:latin typeface="Cambria Math" charset="0"/>
                        <a:ea typeface="Cambria Math" charset="0"/>
                        <a:cs typeface="Cambria Math" charset="0"/>
                      </a:rPr>
                      <m:t>:</m:t>
                    </m:r>
                    <m:r>
                      <m:rPr>
                        <m:sty m:val="p"/>
                      </m:rPr>
                      <a:rPr lang="en-US">
                        <a:latin typeface="Cambria Math" charset="0"/>
                        <a:ea typeface="Cambria Math" charset="0"/>
                        <a:cs typeface="Cambria Math" charset="0"/>
                      </a:rPr>
                      <m:t>Probability</m:t>
                    </m:r>
                    <m:r>
                      <a:rPr lang="en-US">
                        <a:latin typeface="Cambria Math" charset="0"/>
                        <a:ea typeface="Cambria Math" charset="0"/>
                        <a:cs typeface="Cambria Math" charset="0"/>
                      </a:rPr>
                      <m:t> </m:t>
                    </m:r>
                    <m:r>
                      <m:rPr>
                        <m:sty m:val="p"/>
                      </m:rPr>
                      <a:rPr lang="en-US">
                        <a:latin typeface="Cambria Math" charset="0"/>
                        <a:ea typeface="Cambria Math" charset="0"/>
                        <a:cs typeface="Cambria Math" charset="0"/>
                      </a:rPr>
                      <m:t>of</m:t>
                    </m:r>
                    <m:r>
                      <a:rPr lang="en-US">
                        <a:latin typeface="Cambria Math" charset="0"/>
                        <a:ea typeface="Cambria Math" charset="0"/>
                        <a:cs typeface="Cambria Math" charset="0"/>
                      </a:rPr>
                      <m:t> </m:t>
                    </m:r>
                    <m:r>
                      <m:rPr>
                        <m:sty m:val="p"/>
                      </m:rPr>
                      <a:rPr lang="en-US">
                        <a:latin typeface="Cambria Math" charset="0"/>
                        <a:ea typeface="Cambria Math" charset="0"/>
                        <a:cs typeface="Cambria Math" charset="0"/>
                      </a:rPr>
                      <m:t>observing</m:t>
                    </m:r>
                    <m:r>
                      <a:rPr lang="en-US">
                        <a:latin typeface="Cambria Math" charset="0"/>
                        <a:ea typeface="Cambria Math" charset="0"/>
                        <a:cs typeface="Cambria Math" charset="0"/>
                      </a:rPr>
                      <m:t> </m:t>
                    </m:r>
                    <m:r>
                      <m:rPr>
                        <m:sty m:val="p"/>
                      </m:rPr>
                      <a:rPr lang="en-US">
                        <a:latin typeface="Cambria Math" charset="0"/>
                        <a:ea typeface="Cambria Math" charset="0"/>
                        <a:cs typeface="Cambria Math" charset="0"/>
                      </a:rPr>
                      <m:t>data</m:t>
                    </m:r>
                    <m:r>
                      <a:rPr lang="en-US">
                        <a:latin typeface="Cambria Math" charset="0"/>
                        <a:ea typeface="Cambria Math" charset="0"/>
                        <a:cs typeface="Cambria Math" charset="0"/>
                      </a:rPr>
                      <m:t> </m:t>
                    </m:r>
                    <m:r>
                      <m:rPr>
                        <m:sty m:val="p"/>
                      </m:rPr>
                      <a:rPr lang="en-US">
                        <a:latin typeface="Cambria Math" charset="0"/>
                        <a:ea typeface="Cambria Math" charset="0"/>
                        <a:cs typeface="Cambria Math" charset="0"/>
                      </a:rPr>
                      <m:t>given</m:t>
                    </m:r>
                    <m:r>
                      <a:rPr lang="en-US">
                        <a:latin typeface="Cambria Math" charset="0"/>
                        <a:ea typeface="Cambria Math" charset="0"/>
                        <a:cs typeface="Cambria Math" charset="0"/>
                      </a:rPr>
                      <m:t> </m:t>
                    </m:r>
                    <m:r>
                      <a:rPr lang="en-US" i="1">
                        <a:latin typeface="Cambria Math" charset="0"/>
                        <a:ea typeface="Cambria Math" charset="0"/>
                        <a:cs typeface="Cambria Math" charset="0"/>
                      </a:rPr>
                      <m:t>𝑤</m:t>
                    </m:r>
                    <m:r>
                      <a:rPr lang="en-US">
                        <a:latin typeface="Cambria Math" charset="0"/>
                        <a:ea typeface="Cambria Math" charset="0"/>
                        <a:cs typeface="Cambria Math" charset="0"/>
                      </a:rPr>
                      <m:t> </m:t>
                    </m:r>
                  </m:oMath>
                </a14:m>
                <a:endParaRPr lang="en-US" dirty="0"/>
              </a:p>
            </p:txBody>
          </p:sp>
        </mc:Choice>
        <mc:Fallback xmlns="">
          <p:sp>
            <p:nvSpPr>
              <p:cNvPr id="14" name="TextBox 13">
                <a:extLst>
                  <a:ext uri="{FF2B5EF4-FFF2-40B4-BE49-F238E27FC236}">
                    <a16:creationId xmlns:a16="http://schemas.microsoft.com/office/drawing/2014/main" id="{4A91FA01-89B5-C64F-9F82-0F15C13142DC}"/>
                  </a:ext>
                </a:extLst>
              </p:cNvPr>
              <p:cNvSpPr txBox="1">
                <a:spLocks noRot="1" noChangeAspect="1" noMove="1" noResize="1" noEditPoints="1" noAdjustHandles="1" noChangeArrowheads="1" noChangeShapeType="1" noTextEdit="1"/>
              </p:cNvSpPr>
              <p:nvPr/>
            </p:nvSpPr>
            <p:spPr>
              <a:xfrm>
                <a:off x="1174339" y="5294169"/>
                <a:ext cx="6272679" cy="369332"/>
              </a:xfrm>
              <a:prstGeom prst="rect">
                <a:avLst/>
              </a:prstGeom>
              <a:blipFill>
                <a:blip r:embed="rId6"/>
                <a:stretch>
                  <a:fillRect l="-606" t="-6667" b="-23333"/>
                </a:stretch>
              </a:blipFill>
            </p:spPr>
            <p:txBody>
              <a:bodyPr/>
              <a:lstStyle/>
              <a:p>
                <a:r>
                  <a:rPr lang="sv-SE">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1E26C7F1-28FF-3E4F-B261-498F6EE35ECD}"/>
                  </a:ext>
                </a:extLst>
              </p:cNvPr>
              <p:cNvSpPr txBox="1"/>
              <p:nvPr/>
            </p:nvSpPr>
            <p:spPr>
              <a:xfrm>
                <a:off x="1165669" y="4331333"/>
                <a:ext cx="6094682" cy="404983"/>
              </a:xfrm>
              <a:prstGeom prst="rect">
                <a:avLst/>
              </a:prstGeom>
              <a:noFill/>
            </p:spPr>
            <p:txBody>
              <a:bodyPr wrap="none" rtlCol="0">
                <a:spAutoFit/>
              </a:bodyPr>
              <a:lstStyle/>
              <a:p>
                <a:r>
                  <a:rPr lang="en-US" dirty="0"/>
                  <a:t>Posterior </a:t>
                </a:r>
                <a14:m>
                  <m:oMath xmlns:m="http://schemas.openxmlformats.org/officeDocument/2006/math">
                    <m:d>
                      <m:dPr>
                        <m:ctrlPr>
                          <a:rPr lang="en-US" i="1">
                            <a:latin typeface="Cambria Math" panose="02040503050406030204" pitchFamily="18" charset="0"/>
                          </a:rPr>
                        </m:ctrlPr>
                      </m:dPr>
                      <m:e>
                        <m:r>
                          <a:rPr lang="en-US" i="1">
                            <a:latin typeface="Cambria Math" charset="0"/>
                          </a:rPr>
                          <m:t>𝑃</m:t>
                        </m:r>
                        <m:d>
                          <m:dPr>
                            <m:ctrlPr>
                              <a:rPr lang="en-US" i="1">
                                <a:latin typeface="Cambria Math" panose="02040503050406030204" pitchFamily="18" charset="0"/>
                              </a:rPr>
                            </m:ctrlPr>
                          </m:dPr>
                          <m:e>
                            <m:r>
                              <a:rPr lang="en-US" i="1">
                                <a:latin typeface="Cambria Math" charset="0"/>
                              </a:rPr>
                              <m:t>𝑤</m:t>
                            </m:r>
                          </m:e>
                          <m:e>
                            <m:r>
                              <a:rPr lang="en-US" i="1">
                                <a:latin typeface="Cambria Math" charset="0"/>
                                <a:ea typeface="Cambria Math" charset="0"/>
                                <a:cs typeface="Cambria Math" charset="0"/>
                              </a:rPr>
                              <m:t>𝐷</m:t>
                            </m:r>
                            <m:r>
                              <a:rPr lang="en-US" i="1">
                                <a:latin typeface="Cambria Math" panose="02040503050406030204" pitchFamily="18" charset="0"/>
                                <a:ea typeface="Cambria Math" charset="0"/>
                                <a:cs typeface="Cambria Math" charset="0"/>
                              </a:rPr>
                              <m:t>𝑎𝑡𝑎</m:t>
                            </m:r>
                          </m:e>
                        </m:d>
                      </m:e>
                    </m:d>
                    <m:r>
                      <a:rPr lang="en-US" i="1">
                        <a:latin typeface="Cambria Math" charset="0"/>
                        <a:ea typeface="Cambria Math" charset="0"/>
                        <a:cs typeface="Cambria Math" charset="0"/>
                      </a:rPr>
                      <m:t>:</m:t>
                    </m:r>
                    <m:r>
                      <m:rPr>
                        <m:sty m:val="p"/>
                      </m:rPr>
                      <a:rPr lang="en-US">
                        <a:latin typeface="Cambria Math" charset="0"/>
                        <a:ea typeface="Cambria Math" charset="0"/>
                        <a:cs typeface="Cambria Math" charset="0"/>
                      </a:rPr>
                      <m:t>Probability</m:t>
                    </m:r>
                    <m:r>
                      <a:rPr lang="en-US">
                        <a:latin typeface="Cambria Math" charset="0"/>
                        <a:ea typeface="Cambria Math" charset="0"/>
                        <a:cs typeface="Cambria Math" charset="0"/>
                      </a:rPr>
                      <m:t> </m:t>
                    </m:r>
                    <m:r>
                      <m:rPr>
                        <m:sty m:val="p"/>
                      </m:rPr>
                      <a:rPr lang="en-US">
                        <a:latin typeface="Cambria Math" charset="0"/>
                        <a:ea typeface="Cambria Math" charset="0"/>
                        <a:cs typeface="Cambria Math" charset="0"/>
                      </a:rPr>
                      <m:t>of</m:t>
                    </m:r>
                    <m:r>
                      <a:rPr lang="en-US">
                        <a:latin typeface="Cambria Math" charset="0"/>
                        <a:ea typeface="Cambria Math" charset="0"/>
                        <a:cs typeface="Cambria Math" charset="0"/>
                      </a:rPr>
                      <m:t> </m:t>
                    </m:r>
                    <m:r>
                      <a:rPr lang="en-US" i="1">
                        <a:latin typeface="Cambria Math" charset="0"/>
                        <a:ea typeface="Cambria Math" charset="0"/>
                        <a:cs typeface="Cambria Math" charset="0"/>
                      </a:rPr>
                      <m:t>𝑤</m:t>
                    </m:r>
                    <m:r>
                      <a:rPr lang="en-US">
                        <a:latin typeface="Cambria Math" charset="0"/>
                        <a:ea typeface="Cambria Math" charset="0"/>
                        <a:cs typeface="Cambria Math" charset="0"/>
                      </a:rPr>
                      <m:t> </m:t>
                    </m:r>
                    <m:r>
                      <m:rPr>
                        <m:sty m:val="p"/>
                      </m:rPr>
                      <a:rPr lang="en-US">
                        <a:latin typeface="Cambria Math" charset="0"/>
                        <a:ea typeface="Cambria Math" charset="0"/>
                        <a:cs typeface="Cambria Math" charset="0"/>
                      </a:rPr>
                      <m:t>after</m:t>
                    </m:r>
                    <m:r>
                      <a:rPr lang="en-US">
                        <a:latin typeface="Cambria Math" charset="0"/>
                        <a:ea typeface="Cambria Math" charset="0"/>
                        <a:cs typeface="Cambria Math" charset="0"/>
                      </a:rPr>
                      <m:t> </m:t>
                    </m:r>
                    <m:r>
                      <m:rPr>
                        <m:sty m:val="p"/>
                      </m:rPr>
                      <a:rPr lang="en-US">
                        <a:latin typeface="Cambria Math" charset="0"/>
                        <a:ea typeface="Cambria Math" charset="0"/>
                        <a:cs typeface="Cambria Math" charset="0"/>
                      </a:rPr>
                      <m:t>observing</m:t>
                    </m:r>
                    <m:r>
                      <a:rPr lang="en-US">
                        <a:latin typeface="Cambria Math" charset="0"/>
                        <a:ea typeface="Cambria Math" charset="0"/>
                        <a:cs typeface="Cambria Math" charset="0"/>
                      </a:rPr>
                      <m:t> </m:t>
                    </m:r>
                    <m:r>
                      <m:rPr>
                        <m:sty m:val="p"/>
                      </m:rPr>
                      <a:rPr lang="en-US">
                        <a:latin typeface="Cambria Math" charset="0"/>
                        <a:ea typeface="Cambria Math" charset="0"/>
                        <a:cs typeface="Cambria Math" charset="0"/>
                      </a:rPr>
                      <m:t>data</m:t>
                    </m:r>
                  </m:oMath>
                </a14:m>
                <a:endParaRPr lang="en-US" dirty="0"/>
              </a:p>
            </p:txBody>
          </p:sp>
        </mc:Choice>
        <mc:Fallback xmlns="">
          <p:sp>
            <p:nvSpPr>
              <p:cNvPr id="15" name="TextBox 14">
                <a:extLst>
                  <a:ext uri="{FF2B5EF4-FFF2-40B4-BE49-F238E27FC236}">
                    <a16:creationId xmlns:a16="http://schemas.microsoft.com/office/drawing/2014/main" id="{1E26C7F1-28FF-3E4F-B261-498F6EE35ECD}"/>
                  </a:ext>
                </a:extLst>
              </p:cNvPr>
              <p:cNvSpPr txBox="1">
                <a:spLocks noRot="1" noChangeAspect="1" noMove="1" noResize="1" noEditPoints="1" noAdjustHandles="1" noChangeArrowheads="1" noChangeShapeType="1" noTextEdit="1"/>
              </p:cNvSpPr>
              <p:nvPr/>
            </p:nvSpPr>
            <p:spPr>
              <a:xfrm>
                <a:off x="1165669" y="4331333"/>
                <a:ext cx="6094682" cy="404983"/>
              </a:xfrm>
              <a:prstGeom prst="rect">
                <a:avLst/>
              </a:prstGeom>
              <a:blipFill>
                <a:blip r:embed="rId7"/>
                <a:stretch>
                  <a:fillRect l="-832" b="-18182"/>
                </a:stretch>
              </a:blipFill>
            </p:spPr>
            <p:txBody>
              <a:bodyPr/>
              <a:lstStyle/>
              <a:p>
                <a:r>
                  <a:rPr lang="sv-SE">
                    <a:noFill/>
                  </a:rPr>
                  <a:t> </a:t>
                </a:r>
              </a:p>
            </p:txBody>
          </p:sp>
        </mc:Fallback>
      </mc:AlternateContent>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ED613559-E6C6-6643-9770-DB900923DDE0}"/>
                  </a:ext>
                </a:extLst>
              </p:cNvPr>
              <p:cNvSpPr/>
              <p:nvPr/>
            </p:nvSpPr>
            <p:spPr>
              <a:xfrm>
                <a:off x="1153531" y="5796198"/>
                <a:ext cx="6555897"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charset="0"/>
                          <a:ea typeface="Cambria Math" charset="0"/>
                          <a:cs typeface="Cambria Math" charset="0"/>
                        </a:rPr>
                        <m:t>𝑃</m:t>
                      </m:r>
                      <m:d>
                        <m:dPr>
                          <m:ctrlPr>
                            <a:rPr lang="en-US" i="1">
                              <a:latin typeface="Cambria Math" panose="02040503050406030204" pitchFamily="18" charset="0"/>
                              <a:ea typeface="Cambria Math" charset="0"/>
                              <a:cs typeface="Cambria Math" charset="0"/>
                            </a:rPr>
                          </m:ctrlPr>
                        </m:dPr>
                        <m:e>
                          <m:r>
                            <a:rPr lang="en-US" i="1">
                              <a:latin typeface="Cambria Math" charset="0"/>
                              <a:ea typeface="Cambria Math" charset="0"/>
                              <a:cs typeface="Cambria Math" charset="0"/>
                            </a:rPr>
                            <m:t>𝐷</m:t>
                          </m:r>
                          <m:r>
                            <a:rPr lang="en-US" i="1">
                              <a:latin typeface="Cambria Math" panose="02040503050406030204" pitchFamily="18" charset="0"/>
                              <a:ea typeface="Cambria Math" charset="0"/>
                              <a:cs typeface="Cambria Math" charset="0"/>
                            </a:rPr>
                            <m:t>𝑎𝑡𝑎</m:t>
                          </m:r>
                        </m:e>
                      </m:d>
                      <m:r>
                        <a:rPr lang="en-US" i="1">
                          <a:latin typeface="Cambria Math" charset="0"/>
                          <a:ea typeface="Cambria Math" charset="0"/>
                          <a:cs typeface="Cambria Math" charset="0"/>
                        </a:rPr>
                        <m:t>:</m:t>
                      </m:r>
                      <m:r>
                        <m:rPr>
                          <m:sty m:val="p"/>
                        </m:rPr>
                        <a:rPr lang="en-US" i="0">
                          <a:latin typeface="Cambria Math" panose="02040503050406030204" pitchFamily="18" charset="0"/>
                          <a:ea typeface="Cambria Math" charset="0"/>
                          <a:cs typeface="Cambria Math" charset="0"/>
                        </a:rPr>
                        <m:t>Normalization</m:t>
                      </m:r>
                      <m:r>
                        <a:rPr lang="en-US" i="0">
                          <a:latin typeface="Cambria Math" panose="02040503050406030204" pitchFamily="18" charset="0"/>
                          <a:ea typeface="Cambria Math" charset="0"/>
                          <a:cs typeface="Cambria Math" charset="0"/>
                        </a:rPr>
                        <m:t> </m:t>
                      </m:r>
                      <m:r>
                        <m:rPr>
                          <m:sty m:val="p"/>
                        </m:rPr>
                        <a:rPr lang="en-US" i="0">
                          <a:latin typeface="Cambria Math" panose="02040503050406030204" pitchFamily="18" charset="0"/>
                          <a:ea typeface="Cambria Math" charset="0"/>
                          <a:cs typeface="Cambria Math" charset="0"/>
                        </a:rPr>
                        <m:t>constant</m:t>
                      </m:r>
                      <m:r>
                        <a:rPr lang="en-US" i="0" smtClean="0">
                          <a:latin typeface="Cambria Math" panose="02040503050406030204" pitchFamily="18" charset="0"/>
                          <a:ea typeface="Cambria Math" charset="0"/>
                          <a:cs typeface="Cambria Math" charset="0"/>
                        </a:rPr>
                        <m:t> </m:t>
                      </m:r>
                      <m:r>
                        <m:rPr>
                          <m:sty m:val="p"/>
                        </m:rPr>
                        <a:rPr lang="en-US" i="0" smtClean="0">
                          <a:latin typeface="Cambria Math" panose="02040503050406030204" pitchFamily="18" charset="0"/>
                          <a:ea typeface="Cambria Math" charset="0"/>
                          <a:cs typeface="Cambria Math" charset="0"/>
                        </a:rPr>
                        <m:t>also</m:t>
                      </m:r>
                      <m:r>
                        <a:rPr lang="en-US" i="0" smtClean="0">
                          <a:latin typeface="Cambria Math" panose="02040503050406030204" pitchFamily="18" charset="0"/>
                          <a:ea typeface="Cambria Math" charset="0"/>
                          <a:cs typeface="Cambria Math" charset="0"/>
                        </a:rPr>
                        <m:t> </m:t>
                      </m:r>
                      <m:r>
                        <m:rPr>
                          <m:sty m:val="p"/>
                        </m:rPr>
                        <a:rPr lang="en-US" i="0" smtClean="0">
                          <a:latin typeface="Cambria Math" panose="02040503050406030204" pitchFamily="18" charset="0"/>
                          <a:ea typeface="Cambria Math" charset="0"/>
                          <a:cs typeface="Cambria Math" charset="0"/>
                        </a:rPr>
                        <m:t>refered</m:t>
                      </m:r>
                      <m:r>
                        <a:rPr lang="en-US" i="0" smtClean="0">
                          <a:latin typeface="Cambria Math" panose="02040503050406030204" pitchFamily="18" charset="0"/>
                          <a:ea typeface="Cambria Math" charset="0"/>
                          <a:cs typeface="Cambria Math" charset="0"/>
                        </a:rPr>
                        <m:t> </m:t>
                      </m:r>
                      <m:r>
                        <m:rPr>
                          <m:sty m:val="p"/>
                        </m:rPr>
                        <a:rPr lang="en-US" i="0" smtClean="0">
                          <a:latin typeface="Cambria Math" panose="02040503050406030204" pitchFamily="18" charset="0"/>
                          <a:ea typeface="Cambria Math" charset="0"/>
                          <a:cs typeface="Cambria Math" charset="0"/>
                        </a:rPr>
                        <m:t>to</m:t>
                      </m:r>
                      <m:r>
                        <a:rPr lang="en-US" i="0" smtClean="0">
                          <a:latin typeface="Cambria Math" panose="02040503050406030204" pitchFamily="18" charset="0"/>
                          <a:ea typeface="Cambria Math" charset="0"/>
                          <a:cs typeface="Cambria Math" charset="0"/>
                        </a:rPr>
                        <m:t> </m:t>
                      </m:r>
                      <m:r>
                        <m:rPr>
                          <m:sty m:val="p"/>
                        </m:rPr>
                        <a:rPr lang="en-US" i="0" smtClean="0">
                          <a:latin typeface="Cambria Math" panose="02040503050406030204" pitchFamily="18" charset="0"/>
                          <a:ea typeface="Cambria Math" charset="0"/>
                          <a:cs typeface="Cambria Math" charset="0"/>
                        </a:rPr>
                        <m:t>Model</m:t>
                      </m:r>
                      <m:r>
                        <a:rPr lang="en-US" i="0" smtClean="0">
                          <a:latin typeface="Cambria Math" panose="02040503050406030204" pitchFamily="18" charset="0"/>
                          <a:ea typeface="Cambria Math" charset="0"/>
                          <a:cs typeface="Cambria Math" charset="0"/>
                        </a:rPr>
                        <m:t> </m:t>
                      </m:r>
                      <m:r>
                        <m:rPr>
                          <m:sty m:val="p"/>
                        </m:rPr>
                        <a:rPr lang="en-US" i="0" smtClean="0">
                          <a:latin typeface="Cambria Math" panose="02040503050406030204" pitchFamily="18" charset="0"/>
                          <a:ea typeface="Cambria Math" charset="0"/>
                          <a:cs typeface="Cambria Math" charset="0"/>
                        </a:rPr>
                        <m:t>evidence</m:t>
                      </m:r>
                    </m:oMath>
                  </m:oMathPara>
                </a14:m>
                <a:endParaRPr lang="en-US" dirty="0"/>
              </a:p>
            </p:txBody>
          </p:sp>
        </mc:Choice>
        <mc:Fallback xmlns="">
          <p:sp>
            <p:nvSpPr>
              <p:cNvPr id="16" name="Rectangle 15">
                <a:extLst>
                  <a:ext uri="{FF2B5EF4-FFF2-40B4-BE49-F238E27FC236}">
                    <a16:creationId xmlns:a16="http://schemas.microsoft.com/office/drawing/2014/main" id="{ED613559-E6C6-6643-9770-DB900923DDE0}"/>
                  </a:ext>
                </a:extLst>
              </p:cNvPr>
              <p:cNvSpPr>
                <a:spLocks noRot="1" noChangeAspect="1" noMove="1" noResize="1" noEditPoints="1" noAdjustHandles="1" noChangeArrowheads="1" noChangeShapeType="1" noTextEdit="1"/>
              </p:cNvSpPr>
              <p:nvPr/>
            </p:nvSpPr>
            <p:spPr>
              <a:xfrm>
                <a:off x="1153531" y="5796198"/>
                <a:ext cx="6555897" cy="369332"/>
              </a:xfrm>
              <a:prstGeom prst="rect">
                <a:avLst/>
              </a:prstGeom>
              <a:blipFill>
                <a:blip r:embed="rId8"/>
                <a:stretch>
                  <a:fillRect b="-17241"/>
                </a:stretch>
              </a:blipFill>
            </p:spPr>
            <p:txBody>
              <a:bodyPr/>
              <a:lstStyle/>
              <a:p>
                <a:r>
                  <a:rPr lang="sv-SE">
                    <a:noFill/>
                  </a:rPr>
                  <a:t> </a:t>
                </a:r>
              </a:p>
            </p:txBody>
          </p:sp>
        </mc:Fallback>
      </mc:AlternateContent>
      <p:cxnSp>
        <p:nvCxnSpPr>
          <p:cNvPr id="8" name="Straight Connector 7">
            <a:extLst>
              <a:ext uri="{FF2B5EF4-FFF2-40B4-BE49-F238E27FC236}">
                <a16:creationId xmlns:a16="http://schemas.microsoft.com/office/drawing/2014/main" id="{72671044-16D7-1E48-ABBC-A9748EA15C87}"/>
              </a:ext>
            </a:extLst>
          </p:cNvPr>
          <p:cNvCxnSpPr>
            <a:cxnSpLocks/>
          </p:cNvCxnSpPr>
          <p:nvPr/>
        </p:nvCxnSpPr>
        <p:spPr>
          <a:xfrm>
            <a:off x="5868144" y="3861048"/>
            <a:ext cx="3157748" cy="0"/>
          </a:xfrm>
          <a:prstGeom prst="line">
            <a:avLst/>
          </a:prstGeom>
        </p:spPr>
        <p:style>
          <a:lnRef idx="2">
            <a:schemeClr val="dk1"/>
          </a:lnRef>
          <a:fillRef idx="0">
            <a:schemeClr val="dk1"/>
          </a:fillRef>
          <a:effectRef idx="1">
            <a:schemeClr val="dk1"/>
          </a:effectRef>
          <a:fontRef idx="minor">
            <a:schemeClr val="tx1"/>
          </a:fontRef>
        </p:style>
      </p:cxnSp>
      <p:grpSp>
        <p:nvGrpSpPr>
          <p:cNvPr id="3" name="Group 2">
            <a:extLst>
              <a:ext uri="{FF2B5EF4-FFF2-40B4-BE49-F238E27FC236}">
                <a16:creationId xmlns:a16="http://schemas.microsoft.com/office/drawing/2014/main" id="{DAD18DF0-E88D-2246-B9D4-72911507B19D}"/>
              </a:ext>
            </a:extLst>
          </p:cNvPr>
          <p:cNvGrpSpPr/>
          <p:nvPr/>
        </p:nvGrpSpPr>
        <p:grpSpPr>
          <a:xfrm>
            <a:off x="5858933" y="1824266"/>
            <a:ext cx="3285067" cy="2036783"/>
            <a:chOff x="5858933" y="1824266"/>
            <a:chExt cx="3285067" cy="2036783"/>
          </a:xfrm>
        </p:grpSpPr>
        <p:cxnSp>
          <p:nvCxnSpPr>
            <p:cNvPr id="25" name="Straight Connector 24">
              <a:extLst>
                <a:ext uri="{FF2B5EF4-FFF2-40B4-BE49-F238E27FC236}">
                  <a16:creationId xmlns:a16="http://schemas.microsoft.com/office/drawing/2014/main" id="{ED2ED788-F851-9A40-A012-BF1B07F35C8A}"/>
                </a:ext>
              </a:extLst>
            </p:cNvPr>
            <p:cNvCxnSpPr>
              <a:cxnSpLocks/>
            </p:cNvCxnSpPr>
            <p:nvPr/>
          </p:nvCxnSpPr>
          <p:spPr>
            <a:xfrm flipV="1">
              <a:off x="5868144" y="1824266"/>
              <a:ext cx="0" cy="2036783"/>
            </a:xfrm>
            <a:prstGeom prst="line">
              <a:avLst/>
            </a:prstGeom>
            <a:ln/>
          </p:spPr>
          <p:style>
            <a:lnRef idx="2">
              <a:schemeClr val="dk1"/>
            </a:lnRef>
            <a:fillRef idx="0">
              <a:schemeClr val="dk1"/>
            </a:fillRef>
            <a:effectRef idx="1">
              <a:schemeClr val="dk1"/>
            </a:effectRef>
            <a:fontRef idx="minor">
              <a:schemeClr val="tx1"/>
            </a:fontRef>
          </p:style>
        </p:cxnSp>
        <p:sp>
          <p:nvSpPr>
            <p:cNvPr id="30" name="Freeform 29">
              <a:extLst>
                <a:ext uri="{FF2B5EF4-FFF2-40B4-BE49-F238E27FC236}">
                  <a16:creationId xmlns:a16="http://schemas.microsoft.com/office/drawing/2014/main" id="{C64C93FB-B436-5642-8027-108315E4DE41}"/>
                </a:ext>
              </a:extLst>
            </p:cNvPr>
            <p:cNvSpPr/>
            <p:nvPr/>
          </p:nvSpPr>
          <p:spPr>
            <a:xfrm>
              <a:off x="5858933" y="1971628"/>
              <a:ext cx="3194756" cy="1889173"/>
            </a:xfrm>
            <a:custGeom>
              <a:avLst/>
              <a:gdLst>
                <a:gd name="connsiteX0" fmla="*/ 0 w 3194756"/>
                <a:gd name="connsiteY0" fmla="*/ 949868 h 961157"/>
                <a:gd name="connsiteX1" fmla="*/ 508000 w 3194756"/>
                <a:gd name="connsiteY1" fmla="*/ 780535 h 961157"/>
                <a:gd name="connsiteX2" fmla="*/ 880534 w 3194756"/>
                <a:gd name="connsiteY2" fmla="*/ 295113 h 961157"/>
                <a:gd name="connsiteX3" fmla="*/ 1151467 w 3194756"/>
                <a:gd name="connsiteY3" fmla="*/ 1601 h 961157"/>
                <a:gd name="connsiteX4" fmla="*/ 1535289 w 3194756"/>
                <a:gd name="connsiteY4" fmla="*/ 419290 h 961157"/>
                <a:gd name="connsiteX5" fmla="*/ 1873956 w 3194756"/>
                <a:gd name="connsiteY5" fmla="*/ 803113 h 961157"/>
                <a:gd name="connsiteX6" fmla="*/ 3104445 w 3194756"/>
                <a:gd name="connsiteY6" fmla="*/ 949868 h 961157"/>
                <a:gd name="connsiteX7" fmla="*/ 3194756 w 3194756"/>
                <a:gd name="connsiteY7" fmla="*/ 961157 h 961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94756" h="961157">
                  <a:moveTo>
                    <a:pt x="0" y="949868"/>
                  </a:moveTo>
                  <a:cubicBezTo>
                    <a:pt x="180622" y="919764"/>
                    <a:pt x="361244" y="889661"/>
                    <a:pt x="508000" y="780535"/>
                  </a:cubicBezTo>
                  <a:cubicBezTo>
                    <a:pt x="654756" y="671409"/>
                    <a:pt x="773289" y="424935"/>
                    <a:pt x="880534" y="295113"/>
                  </a:cubicBezTo>
                  <a:cubicBezTo>
                    <a:pt x="987779" y="165291"/>
                    <a:pt x="1042341" y="-19095"/>
                    <a:pt x="1151467" y="1601"/>
                  </a:cubicBezTo>
                  <a:cubicBezTo>
                    <a:pt x="1260593" y="22297"/>
                    <a:pt x="1414874" y="285705"/>
                    <a:pt x="1535289" y="419290"/>
                  </a:cubicBezTo>
                  <a:cubicBezTo>
                    <a:pt x="1655704" y="552875"/>
                    <a:pt x="1612430" y="714683"/>
                    <a:pt x="1873956" y="803113"/>
                  </a:cubicBezTo>
                  <a:cubicBezTo>
                    <a:pt x="2135482" y="891543"/>
                    <a:pt x="3104445" y="949868"/>
                    <a:pt x="3104445" y="949868"/>
                  </a:cubicBezTo>
                  <a:lnTo>
                    <a:pt x="3194756" y="961157"/>
                  </a:lnTo>
                </a:path>
              </a:pathLst>
            </a:custGeom>
            <a:ln>
              <a:solidFill>
                <a:srgbClr val="7030A0"/>
              </a:solidFill>
            </a:ln>
          </p:spPr>
          <p:style>
            <a:lnRef idx="3">
              <a:schemeClr val="accent3"/>
            </a:lnRef>
            <a:fillRef idx="0">
              <a:schemeClr val="accent3"/>
            </a:fillRef>
            <a:effectRef idx="2">
              <a:schemeClr val="accent3"/>
            </a:effectRef>
            <a:fontRef idx="minor">
              <a:schemeClr val="tx1"/>
            </a:fontRef>
          </p:style>
          <p:txBody>
            <a:bodyPr rtlCol="0" anchor="ctr"/>
            <a:lstStyle/>
            <a:p>
              <a:pPr algn="ctr"/>
              <a:endParaRPr lang="sv-SE" dirty="0">
                <a:solidFill>
                  <a:srgbClr val="7030A0"/>
                </a:solidFill>
              </a:endParaRPr>
            </a:p>
          </p:txBody>
        </p:sp>
        <p:sp>
          <p:nvSpPr>
            <p:cNvPr id="31" name="Freeform 30">
              <a:extLst>
                <a:ext uri="{FF2B5EF4-FFF2-40B4-BE49-F238E27FC236}">
                  <a16:creationId xmlns:a16="http://schemas.microsoft.com/office/drawing/2014/main" id="{22B40145-7902-BB40-871A-B65E252F5B9A}"/>
                </a:ext>
              </a:extLst>
            </p:cNvPr>
            <p:cNvSpPr/>
            <p:nvPr/>
          </p:nvSpPr>
          <p:spPr>
            <a:xfrm>
              <a:off x="5877356" y="2242105"/>
              <a:ext cx="3194755" cy="1589563"/>
            </a:xfrm>
            <a:custGeom>
              <a:avLst/>
              <a:gdLst>
                <a:gd name="connsiteX0" fmla="*/ 0 w 3194755"/>
                <a:gd name="connsiteY0" fmla="*/ 1558839 h 1589563"/>
                <a:gd name="connsiteX1" fmla="*/ 767644 w 3194755"/>
                <a:gd name="connsiteY1" fmla="*/ 1445950 h 1589563"/>
                <a:gd name="connsiteX2" fmla="*/ 1241778 w 3194755"/>
                <a:gd name="connsiteY2" fmla="*/ 429950 h 1589563"/>
                <a:gd name="connsiteX3" fmla="*/ 1873955 w 3194755"/>
                <a:gd name="connsiteY3" fmla="*/ 34839 h 1589563"/>
                <a:gd name="connsiteX4" fmla="*/ 2844800 w 3194755"/>
                <a:gd name="connsiteY4" fmla="*/ 1254039 h 1589563"/>
                <a:gd name="connsiteX5" fmla="*/ 3194755 w 3194755"/>
                <a:gd name="connsiteY5" fmla="*/ 1547550 h 1589563"/>
                <a:gd name="connsiteX6" fmla="*/ 3194755 w 3194755"/>
                <a:gd name="connsiteY6" fmla="*/ 1547550 h 1589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94755" h="1589563">
                  <a:moveTo>
                    <a:pt x="0" y="1558839"/>
                  </a:moveTo>
                  <a:cubicBezTo>
                    <a:pt x="280340" y="1596468"/>
                    <a:pt x="560681" y="1634098"/>
                    <a:pt x="767644" y="1445950"/>
                  </a:cubicBezTo>
                  <a:cubicBezTo>
                    <a:pt x="974607" y="1257802"/>
                    <a:pt x="1057393" y="665135"/>
                    <a:pt x="1241778" y="429950"/>
                  </a:cubicBezTo>
                  <a:cubicBezTo>
                    <a:pt x="1426163" y="194765"/>
                    <a:pt x="1606785" y="-102509"/>
                    <a:pt x="1873955" y="34839"/>
                  </a:cubicBezTo>
                  <a:cubicBezTo>
                    <a:pt x="2141125" y="172187"/>
                    <a:pt x="2624667" y="1001920"/>
                    <a:pt x="2844800" y="1254039"/>
                  </a:cubicBezTo>
                  <a:cubicBezTo>
                    <a:pt x="3064933" y="1506158"/>
                    <a:pt x="3194755" y="1547550"/>
                    <a:pt x="3194755" y="1547550"/>
                  </a:cubicBezTo>
                  <a:lnTo>
                    <a:pt x="3194755" y="1547550"/>
                  </a:lnTo>
                </a:path>
              </a:pathLst>
            </a:cu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sv-SE"/>
            </a:p>
          </p:txBody>
        </p:sp>
        <p:sp>
          <p:nvSpPr>
            <p:cNvPr id="33" name="Freeform 32">
              <a:extLst>
                <a:ext uri="{FF2B5EF4-FFF2-40B4-BE49-F238E27FC236}">
                  <a16:creationId xmlns:a16="http://schemas.microsoft.com/office/drawing/2014/main" id="{BDCF9A6A-2DB0-344A-AB6A-87C4E4C81FE7}"/>
                </a:ext>
              </a:extLst>
            </p:cNvPr>
            <p:cNvSpPr/>
            <p:nvPr/>
          </p:nvSpPr>
          <p:spPr>
            <a:xfrm>
              <a:off x="5926667" y="2031992"/>
              <a:ext cx="3217333" cy="1828692"/>
            </a:xfrm>
            <a:custGeom>
              <a:avLst/>
              <a:gdLst>
                <a:gd name="connsiteX0" fmla="*/ 0 w 3217333"/>
                <a:gd name="connsiteY0" fmla="*/ 1794941 h 1828692"/>
                <a:gd name="connsiteX1" fmla="*/ 745066 w 3217333"/>
                <a:gd name="connsiteY1" fmla="*/ 1580452 h 1828692"/>
                <a:gd name="connsiteX2" fmla="*/ 1343377 w 3217333"/>
                <a:gd name="connsiteY2" fmla="*/ 8 h 1828692"/>
                <a:gd name="connsiteX3" fmla="*/ 2257777 w 3217333"/>
                <a:gd name="connsiteY3" fmla="*/ 1557875 h 1828692"/>
                <a:gd name="connsiteX4" fmla="*/ 3217333 w 3217333"/>
                <a:gd name="connsiteY4" fmla="*/ 1817519 h 18286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17333" h="1828692">
                  <a:moveTo>
                    <a:pt x="0" y="1794941"/>
                  </a:moveTo>
                  <a:cubicBezTo>
                    <a:pt x="260585" y="1837274"/>
                    <a:pt x="521170" y="1879607"/>
                    <a:pt x="745066" y="1580452"/>
                  </a:cubicBezTo>
                  <a:cubicBezTo>
                    <a:pt x="968962" y="1281297"/>
                    <a:pt x="1091259" y="3771"/>
                    <a:pt x="1343377" y="8"/>
                  </a:cubicBezTo>
                  <a:cubicBezTo>
                    <a:pt x="1595495" y="-3755"/>
                    <a:pt x="1945451" y="1254957"/>
                    <a:pt x="2257777" y="1557875"/>
                  </a:cubicBezTo>
                  <a:cubicBezTo>
                    <a:pt x="2570103" y="1860793"/>
                    <a:pt x="2893718" y="1839156"/>
                    <a:pt x="3217333" y="1817519"/>
                  </a:cubicBezTo>
                </a:path>
              </a:pathLst>
            </a:custGeom>
          </p:spPr>
          <p:style>
            <a:lnRef idx="3">
              <a:schemeClr val="dk1"/>
            </a:lnRef>
            <a:fillRef idx="0">
              <a:schemeClr val="dk1"/>
            </a:fillRef>
            <a:effectRef idx="2">
              <a:schemeClr val="dk1"/>
            </a:effectRef>
            <a:fontRef idx="minor">
              <a:schemeClr val="tx1"/>
            </a:fontRef>
          </p:style>
          <p:txBody>
            <a:bodyPr rtlCol="0" anchor="ctr"/>
            <a:lstStyle/>
            <a:p>
              <a:pPr algn="ctr"/>
              <a:endParaRPr lang="sv-SE"/>
            </a:p>
          </p:txBody>
        </p:sp>
      </p:grpSp>
      <p:sp>
        <p:nvSpPr>
          <p:cNvPr id="35" name="TextBox 34">
            <a:extLst>
              <a:ext uri="{FF2B5EF4-FFF2-40B4-BE49-F238E27FC236}">
                <a16:creationId xmlns:a16="http://schemas.microsoft.com/office/drawing/2014/main" id="{AD326C22-074B-7C4D-AA8E-A45B84DFC6BB}"/>
              </a:ext>
            </a:extLst>
          </p:cNvPr>
          <p:cNvSpPr txBox="1"/>
          <p:nvPr/>
        </p:nvSpPr>
        <p:spPr>
          <a:xfrm rot="16200000">
            <a:off x="5102508" y="2616731"/>
            <a:ext cx="1171154" cy="369332"/>
          </a:xfrm>
          <a:prstGeom prst="rect">
            <a:avLst/>
          </a:prstGeom>
          <a:noFill/>
        </p:spPr>
        <p:txBody>
          <a:bodyPr wrap="none" rtlCol="0">
            <a:spAutoFit/>
          </a:bodyPr>
          <a:lstStyle/>
          <a:p>
            <a:r>
              <a:rPr lang="sv-SE" dirty="0"/>
              <a:t>P(</a:t>
            </a:r>
            <a:r>
              <a:rPr lang="sv-SE" dirty="0" err="1"/>
              <a:t>weights</a:t>
            </a:r>
            <a:r>
              <a:rPr lang="sv-SE" dirty="0"/>
              <a:t>)</a:t>
            </a:r>
          </a:p>
        </p:txBody>
      </p:sp>
      <p:sp>
        <p:nvSpPr>
          <p:cNvPr id="36" name="TextBox 35">
            <a:extLst>
              <a:ext uri="{FF2B5EF4-FFF2-40B4-BE49-F238E27FC236}">
                <a16:creationId xmlns:a16="http://schemas.microsoft.com/office/drawing/2014/main" id="{C0530022-2027-1E48-A6D6-89244C257557}"/>
              </a:ext>
            </a:extLst>
          </p:cNvPr>
          <p:cNvSpPr txBox="1"/>
          <p:nvPr/>
        </p:nvSpPr>
        <p:spPr>
          <a:xfrm>
            <a:off x="7020272" y="3861048"/>
            <a:ext cx="911468" cy="369332"/>
          </a:xfrm>
          <a:prstGeom prst="rect">
            <a:avLst/>
          </a:prstGeom>
          <a:noFill/>
        </p:spPr>
        <p:txBody>
          <a:bodyPr wrap="none" rtlCol="0">
            <a:spAutoFit/>
          </a:bodyPr>
          <a:lstStyle/>
          <a:p>
            <a:r>
              <a:rPr lang="sv-SE" dirty="0" err="1"/>
              <a:t>weights</a:t>
            </a:r>
            <a:endParaRPr lang="sv-SE" dirty="0"/>
          </a:p>
        </p:txBody>
      </p:sp>
      <p:pic>
        <p:nvPicPr>
          <p:cNvPr id="19" name="Picture 18">
            <a:extLst>
              <a:ext uri="{FF2B5EF4-FFF2-40B4-BE49-F238E27FC236}">
                <a16:creationId xmlns:a16="http://schemas.microsoft.com/office/drawing/2014/main" id="{CBD4A501-9AD0-BB49-9879-E790E7776CC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45840" y="2121261"/>
            <a:ext cx="1453489" cy="1453489"/>
          </a:xfrm>
          <a:prstGeom prst="rect">
            <a:avLst/>
          </a:prstGeom>
        </p:spPr>
      </p:pic>
      <p:sp>
        <p:nvSpPr>
          <p:cNvPr id="4" name="TextBox 3">
            <a:extLst>
              <a:ext uri="{FF2B5EF4-FFF2-40B4-BE49-F238E27FC236}">
                <a16:creationId xmlns:a16="http://schemas.microsoft.com/office/drawing/2014/main" id="{EB6BA8F4-6331-A04A-9199-F2ED8A87F720}"/>
              </a:ext>
            </a:extLst>
          </p:cNvPr>
          <p:cNvSpPr txBox="1"/>
          <p:nvPr/>
        </p:nvSpPr>
        <p:spPr>
          <a:xfrm>
            <a:off x="292484" y="3574750"/>
            <a:ext cx="1516056" cy="369332"/>
          </a:xfrm>
          <a:prstGeom prst="rect">
            <a:avLst/>
          </a:prstGeom>
          <a:noFill/>
        </p:spPr>
        <p:txBody>
          <a:bodyPr wrap="none" rtlCol="0">
            <a:spAutoFit/>
          </a:bodyPr>
          <a:lstStyle/>
          <a:p>
            <a:r>
              <a:rPr lang="sv-SE" dirty="0"/>
              <a:t>Thomas </a:t>
            </a:r>
            <a:r>
              <a:rPr lang="sv-SE" dirty="0" err="1"/>
              <a:t>Bayes</a:t>
            </a:r>
            <a:endParaRPr lang="sv-SE" dirty="0"/>
          </a:p>
        </p:txBody>
      </p:sp>
    </p:spTree>
    <p:extLst>
      <p:ext uri="{BB962C8B-B14F-4D97-AF65-F5344CB8AC3E}">
        <p14:creationId xmlns:p14="http://schemas.microsoft.com/office/powerpoint/2010/main" val="20086601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29E00-C07A-394B-8229-C440B9D8EF4B}"/>
              </a:ext>
            </a:extLst>
          </p:cNvPr>
          <p:cNvSpPr>
            <a:spLocks noGrp="1"/>
          </p:cNvSpPr>
          <p:nvPr>
            <p:ph type="title"/>
          </p:nvPr>
        </p:nvSpPr>
        <p:spPr/>
        <p:txBody>
          <a:bodyPr>
            <a:normAutofit/>
          </a:bodyPr>
          <a:lstStyle/>
          <a:p>
            <a:r>
              <a:rPr lang="en-US" sz="2800" dirty="0"/>
              <a:t>Approximate and complete inference complements each other</a:t>
            </a:r>
          </a:p>
        </p:txBody>
      </p:sp>
      <p:sp>
        <p:nvSpPr>
          <p:cNvPr id="4" name="Slide Number Placeholder 3">
            <a:extLst>
              <a:ext uri="{FF2B5EF4-FFF2-40B4-BE49-F238E27FC236}">
                <a16:creationId xmlns:a16="http://schemas.microsoft.com/office/drawing/2014/main" id="{21B67A6F-254B-3443-8F47-E6841FD528CC}"/>
              </a:ext>
            </a:extLst>
          </p:cNvPr>
          <p:cNvSpPr>
            <a:spLocks noGrp="1"/>
          </p:cNvSpPr>
          <p:nvPr>
            <p:ph type="sldNum" sz="quarter" idx="12"/>
          </p:nvPr>
        </p:nvSpPr>
        <p:spPr/>
        <p:txBody>
          <a:bodyPr/>
          <a:lstStyle/>
          <a:p>
            <a:fld id="{551115BC-487E-4422-894C-CB7CD3E79223}" type="slidenum">
              <a:rPr lang="en-GB" noProof="0" smtClean="0"/>
              <a:t>17</a:t>
            </a:fld>
            <a:endParaRPr lang="en-GB" noProof="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25837897-DC61-5640-849D-CC2687E1DC3B}"/>
                  </a:ext>
                </a:extLst>
              </p:cNvPr>
              <p:cNvSpPr txBox="1"/>
              <p:nvPr/>
            </p:nvSpPr>
            <p:spPr>
              <a:xfrm>
                <a:off x="3031454" y="5816297"/>
                <a:ext cx="3340745"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i="1">
                          <a:latin typeface="Cambria Math" charset="0"/>
                        </a:rPr>
                        <m:t>𝑃</m:t>
                      </m:r>
                      <m:d>
                        <m:dPr>
                          <m:ctrlPr>
                            <a:rPr lang="en-US" i="1">
                              <a:latin typeface="Cambria Math" panose="02040503050406030204" pitchFamily="18" charset="0"/>
                            </a:rPr>
                          </m:ctrlPr>
                        </m:dPr>
                        <m:e>
                          <m:r>
                            <a:rPr lang="en-US" i="1">
                              <a:latin typeface="Cambria Math" charset="0"/>
                            </a:rPr>
                            <m:t>𝑤</m:t>
                          </m:r>
                        </m:e>
                        <m:e>
                          <m:r>
                            <a:rPr lang="en-US" i="1">
                              <a:latin typeface="Cambria Math" charset="0"/>
                              <a:ea typeface="Cambria Math" charset="0"/>
                              <a:cs typeface="Cambria Math" charset="0"/>
                            </a:rPr>
                            <m:t>𝐷</m:t>
                          </m:r>
                          <m:r>
                            <a:rPr lang="en-US" i="1">
                              <a:latin typeface="Cambria Math" panose="02040503050406030204" pitchFamily="18" charset="0"/>
                              <a:ea typeface="Cambria Math" charset="0"/>
                              <a:cs typeface="Cambria Math" charset="0"/>
                            </a:rPr>
                            <m:t>𝑎𝑡𝑎</m:t>
                          </m:r>
                        </m:e>
                      </m:d>
                      <m:r>
                        <a:rPr lang="en-US" i="1">
                          <a:latin typeface="Cambria Math" panose="02040503050406030204" pitchFamily="18" charset="0"/>
                          <a:ea typeface="Cambria Math" panose="02040503050406030204" pitchFamily="18" charset="0"/>
                          <a:cs typeface="Cambria Math" charset="0"/>
                        </a:rPr>
                        <m:t>∝</m:t>
                      </m:r>
                      <m:r>
                        <a:rPr lang="en-US" i="1">
                          <a:solidFill>
                            <a:srgbClr val="FF0000"/>
                          </a:solidFill>
                          <a:latin typeface="Cambria Math" charset="0"/>
                          <a:ea typeface="Cambria Math" charset="0"/>
                          <a:cs typeface="Cambria Math" charset="0"/>
                        </a:rPr>
                        <m:t>𝑃</m:t>
                      </m:r>
                      <m:d>
                        <m:dPr>
                          <m:ctrlPr>
                            <a:rPr lang="en-US" i="1">
                              <a:solidFill>
                                <a:srgbClr val="FF0000"/>
                              </a:solidFill>
                              <a:latin typeface="Cambria Math" panose="02040503050406030204" pitchFamily="18" charset="0"/>
                              <a:ea typeface="Cambria Math" charset="0"/>
                              <a:cs typeface="Cambria Math" charset="0"/>
                            </a:rPr>
                          </m:ctrlPr>
                        </m:dPr>
                        <m:e>
                          <m:r>
                            <a:rPr lang="en-US" i="1">
                              <a:solidFill>
                                <a:srgbClr val="FF0000"/>
                              </a:solidFill>
                              <a:latin typeface="Cambria Math" charset="0"/>
                              <a:ea typeface="Cambria Math" charset="0"/>
                              <a:cs typeface="Cambria Math" charset="0"/>
                            </a:rPr>
                            <m:t>𝐷</m:t>
                          </m:r>
                          <m:r>
                            <a:rPr lang="en-US" i="1">
                              <a:solidFill>
                                <a:srgbClr val="FF0000"/>
                              </a:solidFill>
                              <a:latin typeface="Cambria Math" panose="02040503050406030204" pitchFamily="18" charset="0"/>
                              <a:ea typeface="Cambria Math" charset="0"/>
                              <a:cs typeface="Cambria Math" charset="0"/>
                            </a:rPr>
                            <m:t>𝑎𝑡𝑎</m:t>
                          </m:r>
                        </m:e>
                        <m:e>
                          <m:r>
                            <a:rPr lang="en-US" i="1">
                              <a:solidFill>
                                <a:srgbClr val="FF0000"/>
                              </a:solidFill>
                              <a:latin typeface="Cambria Math" charset="0"/>
                              <a:ea typeface="Cambria Math" charset="0"/>
                              <a:cs typeface="Cambria Math" charset="0"/>
                            </a:rPr>
                            <m:t>𝑤</m:t>
                          </m:r>
                        </m:e>
                      </m:d>
                      <m:r>
                        <a:rPr lang="en-US" i="1">
                          <a:latin typeface="Cambria Math" charset="0"/>
                          <a:ea typeface="Cambria Math" charset="0"/>
                          <a:cs typeface="Cambria Math" charset="0"/>
                        </a:rPr>
                        <m:t>∗</m:t>
                      </m:r>
                      <m:r>
                        <a:rPr lang="en-US" i="1" smtClean="0">
                          <a:solidFill>
                            <a:srgbClr val="7030A0"/>
                          </a:solidFill>
                          <a:latin typeface="Cambria Math" charset="0"/>
                          <a:ea typeface="Cambria Math" charset="0"/>
                          <a:cs typeface="Cambria Math" charset="0"/>
                        </a:rPr>
                        <m:t>𝑃</m:t>
                      </m:r>
                      <m:r>
                        <a:rPr lang="en-US" i="1" smtClean="0">
                          <a:solidFill>
                            <a:srgbClr val="7030A0"/>
                          </a:solidFill>
                          <a:latin typeface="Cambria Math" charset="0"/>
                          <a:ea typeface="Cambria Math" charset="0"/>
                          <a:cs typeface="Cambria Math" charset="0"/>
                        </a:rPr>
                        <m:t>(</m:t>
                      </m:r>
                      <m:r>
                        <a:rPr lang="en-US" i="1" smtClean="0">
                          <a:solidFill>
                            <a:srgbClr val="7030A0"/>
                          </a:solidFill>
                          <a:latin typeface="Cambria Math" charset="0"/>
                          <a:ea typeface="Cambria Math" charset="0"/>
                          <a:cs typeface="Cambria Math" charset="0"/>
                        </a:rPr>
                        <m:t>𝑤</m:t>
                      </m:r>
                      <m:r>
                        <a:rPr lang="en-US" i="1" smtClean="0">
                          <a:solidFill>
                            <a:srgbClr val="7030A0"/>
                          </a:solidFill>
                          <a:latin typeface="Cambria Math" charset="0"/>
                          <a:ea typeface="Cambria Math" charset="0"/>
                          <a:cs typeface="Cambria Math" charset="0"/>
                        </a:rPr>
                        <m:t>)</m:t>
                      </m:r>
                    </m:oMath>
                  </m:oMathPara>
                </a14:m>
                <a:endParaRPr lang="en-US" dirty="0"/>
              </a:p>
            </p:txBody>
          </p:sp>
        </mc:Choice>
        <mc:Fallback xmlns="">
          <p:sp>
            <p:nvSpPr>
              <p:cNvPr id="5" name="TextBox 4">
                <a:extLst>
                  <a:ext uri="{FF2B5EF4-FFF2-40B4-BE49-F238E27FC236}">
                    <a16:creationId xmlns:a16="http://schemas.microsoft.com/office/drawing/2014/main" id="{25837897-DC61-5640-849D-CC2687E1DC3B}"/>
                  </a:ext>
                </a:extLst>
              </p:cNvPr>
              <p:cNvSpPr txBox="1">
                <a:spLocks noRot="1" noChangeAspect="1" noMove="1" noResize="1" noEditPoints="1" noAdjustHandles="1" noChangeArrowheads="1" noChangeShapeType="1" noTextEdit="1"/>
              </p:cNvSpPr>
              <p:nvPr/>
            </p:nvSpPr>
            <p:spPr>
              <a:xfrm>
                <a:off x="3031454" y="5816297"/>
                <a:ext cx="3340745" cy="276999"/>
              </a:xfrm>
              <a:prstGeom prst="rect">
                <a:avLst/>
              </a:prstGeom>
              <a:blipFill>
                <a:blip r:embed="rId3"/>
                <a:stretch>
                  <a:fillRect r="-758" b="-30435"/>
                </a:stretch>
              </a:blipFill>
            </p:spPr>
            <p:txBody>
              <a:bodyPr/>
              <a:lstStyle/>
              <a:p>
                <a:r>
                  <a:rPr lang="sv-SE">
                    <a:noFill/>
                  </a:rPr>
                  <a:t> </a:t>
                </a:r>
              </a:p>
            </p:txBody>
          </p:sp>
        </mc:Fallback>
      </mc:AlternateContent>
      <p:cxnSp>
        <p:nvCxnSpPr>
          <p:cNvPr id="20" name="Straight Arrow Connector 19">
            <a:extLst>
              <a:ext uri="{FF2B5EF4-FFF2-40B4-BE49-F238E27FC236}">
                <a16:creationId xmlns:a16="http://schemas.microsoft.com/office/drawing/2014/main" id="{1C59AA1D-E0B1-8346-A0EF-D36DCE71C063}"/>
              </a:ext>
            </a:extLst>
          </p:cNvPr>
          <p:cNvCxnSpPr>
            <a:cxnSpLocks/>
          </p:cNvCxnSpPr>
          <p:nvPr/>
        </p:nvCxnSpPr>
        <p:spPr>
          <a:xfrm flipH="1">
            <a:off x="6069833" y="5512889"/>
            <a:ext cx="508984" cy="252284"/>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0AC75DA9-EB2E-7B4B-AFD9-EFDDA3443101}"/>
              </a:ext>
            </a:extLst>
          </p:cNvPr>
          <p:cNvSpPr txBox="1"/>
          <p:nvPr/>
        </p:nvSpPr>
        <p:spPr>
          <a:xfrm>
            <a:off x="6848220" y="2311952"/>
            <a:ext cx="2216312" cy="369332"/>
          </a:xfrm>
          <a:prstGeom prst="rect">
            <a:avLst/>
          </a:prstGeom>
          <a:noFill/>
        </p:spPr>
        <p:txBody>
          <a:bodyPr wrap="none" rtlCol="0">
            <a:spAutoFit/>
          </a:bodyPr>
          <a:lstStyle/>
          <a:p>
            <a:r>
              <a:rPr lang="en-US" dirty="0">
                <a:solidFill>
                  <a:srgbClr val="7030A0"/>
                </a:solidFill>
              </a:rPr>
              <a:t>Dirichlet distribution </a:t>
            </a:r>
          </a:p>
        </p:txBody>
      </p:sp>
      <p:cxnSp>
        <p:nvCxnSpPr>
          <p:cNvPr id="22" name="Straight Arrow Connector 21">
            <a:extLst>
              <a:ext uri="{FF2B5EF4-FFF2-40B4-BE49-F238E27FC236}">
                <a16:creationId xmlns:a16="http://schemas.microsoft.com/office/drawing/2014/main" id="{6EC186B9-1309-3944-A8EF-1AFA74A10F96}"/>
              </a:ext>
            </a:extLst>
          </p:cNvPr>
          <p:cNvCxnSpPr>
            <a:cxnSpLocks/>
          </p:cNvCxnSpPr>
          <p:nvPr/>
        </p:nvCxnSpPr>
        <p:spPr>
          <a:xfrm>
            <a:off x="4251471" y="5539655"/>
            <a:ext cx="438170" cy="25858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356303B0-95BD-A34D-95BB-EF0D45E5DC6A}"/>
              </a:ext>
            </a:extLst>
          </p:cNvPr>
          <p:cNvSpPr txBox="1"/>
          <p:nvPr/>
        </p:nvSpPr>
        <p:spPr>
          <a:xfrm>
            <a:off x="2895828" y="5201074"/>
            <a:ext cx="2068836" cy="369332"/>
          </a:xfrm>
          <a:prstGeom prst="rect">
            <a:avLst/>
          </a:prstGeom>
          <a:noFill/>
        </p:spPr>
        <p:txBody>
          <a:bodyPr wrap="none" rtlCol="0">
            <a:spAutoFit/>
          </a:bodyPr>
          <a:lstStyle/>
          <a:p>
            <a:r>
              <a:rPr lang="en-US" dirty="0">
                <a:solidFill>
                  <a:srgbClr val="FF0000"/>
                </a:solidFill>
              </a:rPr>
              <a:t>Normal distribution</a:t>
            </a:r>
          </a:p>
        </p:txBody>
      </p:sp>
      <p:sp>
        <p:nvSpPr>
          <p:cNvPr id="24" name="TextBox 23">
            <a:extLst>
              <a:ext uri="{FF2B5EF4-FFF2-40B4-BE49-F238E27FC236}">
                <a16:creationId xmlns:a16="http://schemas.microsoft.com/office/drawing/2014/main" id="{4C66D8B1-F9D4-954B-A041-0CAC332472C4}"/>
              </a:ext>
            </a:extLst>
          </p:cNvPr>
          <p:cNvSpPr txBox="1"/>
          <p:nvPr/>
        </p:nvSpPr>
        <p:spPr>
          <a:xfrm>
            <a:off x="84726" y="4782555"/>
            <a:ext cx="3570786" cy="369332"/>
          </a:xfrm>
          <a:prstGeom prst="rect">
            <a:avLst/>
          </a:prstGeom>
          <a:noFill/>
        </p:spPr>
        <p:txBody>
          <a:bodyPr wrap="none" rtlCol="0">
            <a:spAutoFit/>
          </a:bodyPr>
          <a:lstStyle/>
          <a:p>
            <a:r>
              <a:rPr lang="en-US" sz="1800" dirty="0"/>
              <a:t>Complete Bayesian inference - slow:</a:t>
            </a:r>
          </a:p>
        </p:txBody>
      </p:sp>
      <p:sp>
        <p:nvSpPr>
          <p:cNvPr id="27" name="TextBox 26">
            <a:extLst>
              <a:ext uri="{FF2B5EF4-FFF2-40B4-BE49-F238E27FC236}">
                <a16:creationId xmlns:a16="http://schemas.microsoft.com/office/drawing/2014/main" id="{72AE6E9A-DF70-EC48-933D-1B03A434D262}"/>
              </a:ext>
            </a:extLst>
          </p:cNvPr>
          <p:cNvSpPr txBox="1"/>
          <p:nvPr/>
        </p:nvSpPr>
        <p:spPr>
          <a:xfrm>
            <a:off x="0" y="1897230"/>
            <a:ext cx="5137945" cy="369332"/>
          </a:xfrm>
          <a:prstGeom prst="rect">
            <a:avLst/>
          </a:prstGeom>
          <a:noFill/>
        </p:spPr>
        <p:txBody>
          <a:bodyPr wrap="none" rtlCol="0">
            <a:spAutoFit/>
          </a:bodyPr>
          <a:lstStyle/>
          <a:p>
            <a:r>
              <a:rPr lang="en-US" sz="1800" dirty="0"/>
              <a:t>Approximate Bayesian inference – fast, less accurate:</a:t>
            </a:r>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8EFD9AC0-C694-5C46-A69E-01DB5523C284}"/>
                  </a:ext>
                </a:extLst>
              </p:cNvPr>
              <p:cNvSpPr txBox="1"/>
              <p:nvPr/>
            </p:nvSpPr>
            <p:spPr>
              <a:xfrm>
                <a:off x="1475656" y="3096005"/>
                <a:ext cx="6480720"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charset="0"/>
                        </a:rPr>
                        <m:t>𝑃</m:t>
                      </m:r>
                      <m:d>
                        <m:dPr>
                          <m:ctrlPr>
                            <a:rPr lang="en-US" i="1">
                              <a:latin typeface="Cambria Math" panose="02040503050406030204" pitchFamily="18" charset="0"/>
                            </a:rPr>
                          </m:ctrlPr>
                        </m:dPr>
                        <m:e>
                          <m:r>
                            <a:rPr lang="en-US" i="1">
                              <a:latin typeface="Cambria Math" charset="0"/>
                            </a:rPr>
                            <m:t>𝑤</m:t>
                          </m:r>
                          <m:r>
                            <a:rPr lang="en-US" b="0" i="1" smtClean="0">
                              <a:latin typeface="Cambria Math" panose="02040503050406030204" pitchFamily="18" charset="0"/>
                            </a:rPr>
                            <m:t>, </m:t>
                          </m:r>
                          <m:r>
                            <a:rPr lang="en-US" b="0" i="1" smtClean="0">
                              <a:latin typeface="Cambria Math" panose="02040503050406030204" pitchFamily="18" charset="0"/>
                            </a:rPr>
                            <m:t>𝐸𝑛𝑠𝑒𝑚𝑏𝑙𝑒</m:t>
                          </m:r>
                        </m:e>
                        <m:e>
                          <m:r>
                            <a:rPr lang="en-US" i="1">
                              <a:latin typeface="Cambria Math" charset="0"/>
                              <a:ea typeface="Cambria Math" charset="0"/>
                              <a:cs typeface="Cambria Math" charset="0"/>
                            </a:rPr>
                            <m:t>𝐷</m:t>
                          </m:r>
                          <m:r>
                            <a:rPr lang="en-US" i="1">
                              <a:latin typeface="Cambria Math" panose="02040503050406030204" pitchFamily="18" charset="0"/>
                              <a:ea typeface="Cambria Math" charset="0"/>
                              <a:cs typeface="Cambria Math" charset="0"/>
                            </a:rPr>
                            <m:t>𝑎𝑡𝑎</m:t>
                          </m:r>
                        </m:e>
                      </m:d>
                      <m:r>
                        <a:rPr lang="en-US" i="1">
                          <a:latin typeface="Cambria Math" panose="02040503050406030204" pitchFamily="18" charset="0"/>
                          <a:ea typeface="Cambria Math" panose="02040503050406030204" pitchFamily="18" charset="0"/>
                          <a:cs typeface="Cambria Math" charset="0"/>
                        </a:rPr>
                        <m:t>∝</m:t>
                      </m:r>
                      <m:r>
                        <a:rPr lang="en-US" i="1">
                          <a:solidFill>
                            <a:srgbClr val="FF0000"/>
                          </a:solidFill>
                          <a:latin typeface="Cambria Math" charset="0"/>
                          <a:ea typeface="Cambria Math" charset="0"/>
                          <a:cs typeface="Cambria Math" charset="0"/>
                        </a:rPr>
                        <m:t>𝑃</m:t>
                      </m:r>
                      <m:d>
                        <m:dPr>
                          <m:ctrlPr>
                            <a:rPr lang="en-US" i="1">
                              <a:solidFill>
                                <a:srgbClr val="FF0000"/>
                              </a:solidFill>
                              <a:latin typeface="Cambria Math" panose="02040503050406030204" pitchFamily="18" charset="0"/>
                              <a:ea typeface="Cambria Math" charset="0"/>
                              <a:cs typeface="Cambria Math" charset="0"/>
                            </a:rPr>
                          </m:ctrlPr>
                        </m:dPr>
                        <m:e>
                          <m:r>
                            <a:rPr lang="en-US" i="1">
                              <a:solidFill>
                                <a:srgbClr val="FF0000"/>
                              </a:solidFill>
                              <a:latin typeface="Cambria Math" charset="0"/>
                              <a:ea typeface="Cambria Math" charset="0"/>
                              <a:cs typeface="Cambria Math" charset="0"/>
                            </a:rPr>
                            <m:t>𝐷</m:t>
                          </m:r>
                          <m:r>
                            <a:rPr lang="en-US" i="1">
                              <a:solidFill>
                                <a:srgbClr val="FF0000"/>
                              </a:solidFill>
                              <a:latin typeface="Cambria Math" panose="02040503050406030204" pitchFamily="18" charset="0"/>
                              <a:ea typeface="Cambria Math" charset="0"/>
                              <a:cs typeface="Cambria Math" charset="0"/>
                            </a:rPr>
                            <m:t>𝑎𝑡𝑎</m:t>
                          </m:r>
                        </m:e>
                        <m:e>
                          <m:r>
                            <a:rPr lang="en-US" i="1">
                              <a:solidFill>
                                <a:srgbClr val="FF0000"/>
                              </a:solidFill>
                              <a:latin typeface="Cambria Math" charset="0"/>
                              <a:ea typeface="Cambria Math" charset="0"/>
                              <a:cs typeface="Cambria Math" charset="0"/>
                            </a:rPr>
                            <m:t>𝑤</m:t>
                          </m:r>
                          <m:r>
                            <a:rPr lang="en-US" b="0" i="1" smtClean="0">
                              <a:solidFill>
                                <a:srgbClr val="FF0000"/>
                              </a:solidFill>
                              <a:latin typeface="Cambria Math" panose="02040503050406030204" pitchFamily="18" charset="0"/>
                              <a:ea typeface="Cambria Math" charset="0"/>
                              <a:cs typeface="Cambria Math" charset="0"/>
                            </a:rPr>
                            <m:t>, </m:t>
                          </m:r>
                          <m:r>
                            <a:rPr lang="en-US" b="0" i="1" smtClean="0">
                              <a:solidFill>
                                <a:srgbClr val="FF0000"/>
                              </a:solidFill>
                              <a:latin typeface="Cambria Math" panose="02040503050406030204" pitchFamily="18" charset="0"/>
                              <a:ea typeface="Cambria Math" charset="0"/>
                              <a:cs typeface="Cambria Math" charset="0"/>
                            </a:rPr>
                            <m:t>𝐸𝑛𝑠𝑒𝑚𝑏𝑙𝑒</m:t>
                          </m:r>
                        </m:e>
                      </m:d>
                      <m:r>
                        <a:rPr lang="en-US" i="1">
                          <a:latin typeface="Cambria Math" charset="0"/>
                          <a:ea typeface="Cambria Math" charset="0"/>
                          <a:cs typeface="Cambria Math" charset="0"/>
                        </a:rPr>
                        <m:t>∗</m:t>
                      </m:r>
                      <m:r>
                        <a:rPr lang="en-US" i="1" smtClean="0">
                          <a:solidFill>
                            <a:srgbClr val="7030A0"/>
                          </a:solidFill>
                          <a:latin typeface="Cambria Math" charset="0"/>
                          <a:ea typeface="Cambria Math" charset="0"/>
                          <a:cs typeface="Cambria Math" charset="0"/>
                        </a:rPr>
                        <m:t>𝑃</m:t>
                      </m:r>
                      <m:r>
                        <a:rPr lang="en-US" i="1" smtClean="0">
                          <a:solidFill>
                            <a:srgbClr val="7030A0"/>
                          </a:solidFill>
                          <a:latin typeface="Cambria Math" charset="0"/>
                          <a:ea typeface="Cambria Math" charset="0"/>
                          <a:cs typeface="Cambria Math" charset="0"/>
                        </a:rPr>
                        <m:t>(</m:t>
                      </m:r>
                      <m:r>
                        <a:rPr lang="en-US" i="1" smtClean="0">
                          <a:solidFill>
                            <a:srgbClr val="7030A0"/>
                          </a:solidFill>
                          <a:latin typeface="Cambria Math" charset="0"/>
                          <a:ea typeface="Cambria Math" charset="0"/>
                          <a:cs typeface="Cambria Math" charset="0"/>
                        </a:rPr>
                        <m:t>𝑤</m:t>
                      </m:r>
                      <m:r>
                        <a:rPr lang="en-US" b="0" i="1" smtClean="0">
                          <a:solidFill>
                            <a:srgbClr val="7030A0"/>
                          </a:solidFill>
                          <a:latin typeface="Cambria Math" panose="02040503050406030204" pitchFamily="18" charset="0"/>
                          <a:ea typeface="Cambria Math" charset="0"/>
                          <a:cs typeface="Cambria Math" charset="0"/>
                        </a:rPr>
                        <m:t>|</m:t>
                      </m:r>
                      <m:r>
                        <a:rPr lang="en-US" b="0" i="1" smtClean="0">
                          <a:solidFill>
                            <a:srgbClr val="7030A0"/>
                          </a:solidFill>
                          <a:latin typeface="Cambria Math" panose="02040503050406030204" pitchFamily="18" charset="0"/>
                          <a:ea typeface="Cambria Math" charset="0"/>
                          <a:cs typeface="Cambria Math" charset="0"/>
                        </a:rPr>
                        <m:t>𝐸𝑛𝑠𝑒𝑚𝑏𝑙𝑒</m:t>
                      </m:r>
                      <m:r>
                        <a:rPr lang="en-US" i="1">
                          <a:solidFill>
                            <a:srgbClr val="7030A0"/>
                          </a:solidFill>
                          <a:latin typeface="Cambria Math" charset="0"/>
                          <a:ea typeface="Cambria Math" charset="0"/>
                          <a:cs typeface="Cambria Math" charset="0"/>
                        </a:rPr>
                        <m:t>)</m:t>
                      </m:r>
                    </m:oMath>
                  </m:oMathPara>
                </a14:m>
                <a:endParaRPr lang="en-US" dirty="0"/>
              </a:p>
            </p:txBody>
          </p:sp>
        </mc:Choice>
        <mc:Fallback xmlns="">
          <p:sp>
            <p:nvSpPr>
              <p:cNvPr id="28" name="TextBox 27">
                <a:extLst>
                  <a:ext uri="{FF2B5EF4-FFF2-40B4-BE49-F238E27FC236}">
                    <a16:creationId xmlns:a16="http://schemas.microsoft.com/office/drawing/2014/main" id="{8EFD9AC0-C694-5C46-A69E-01DB5523C284}"/>
                  </a:ext>
                </a:extLst>
              </p:cNvPr>
              <p:cNvSpPr txBox="1">
                <a:spLocks noRot="1" noChangeAspect="1" noMove="1" noResize="1" noEditPoints="1" noAdjustHandles="1" noChangeArrowheads="1" noChangeShapeType="1" noTextEdit="1"/>
              </p:cNvSpPr>
              <p:nvPr/>
            </p:nvSpPr>
            <p:spPr>
              <a:xfrm>
                <a:off x="1475656" y="3096005"/>
                <a:ext cx="6480720" cy="276999"/>
              </a:xfrm>
              <a:prstGeom prst="rect">
                <a:avLst/>
              </a:prstGeom>
              <a:blipFill>
                <a:blip r:embed="rId4"/>
                <a:stretch>
                  <a:fillRect l="-783" r="-1370" b="-30435"/>
                </a:stretch>
              </a:blipFill>
            </p:spPr>
            <p:txBody>
              <a:bodyPr/>
              <a:lstStyle/>
              <a:p>
                <a:r>
                  <a:rPr lang="sv-SE">
                    <a:noFill/>
                  </a:rPr>
                  <a:t> </a:t>
                </a:r>
              </a:p>
            </p:txBody>
          </p:sp>
        </mc:Fallback>
      </mc:AlternateContent>
      <p:cxnSp>
        <p:nvCxnSpPr>
          <p:cNvPr id="29" name="Straight Arrow Connector 28">
            <a:extLst>
              <a:ext uri="{FF2B5EF4-FFF2-40B4-BE49-F238E27FC236}">
                <a16:creationId xmlns:a16="http://schemas.microsoft.com/office/drawing/2014/main" id="{E0C984CF-1D63-2E4A-A199-1B0DC2B9E0F6}"/>
              </a:ext>
            </a:extLst>
          </p:cNvPr>
          <p:cNvCxnSpPr>
            <a:cxnSpLocks/>
          </p:cNvCxnSpPr>
          <p:nvPr/>
        </p:nvCxnSpPr>
        <p:spPr>
          <a:xfrm flipH="1">
            <a:off x="7358033" y="2692849"/>
            <a:ext cx="476606" cy="297232"/>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557B269F-0698-5947-98AD-A3648E0F6826}"/>
              </a:ext>
            </a:extLst>
          </p:cNvPr>
          <p:cNvSpPr txBox="1"/>
          <p:nvPr/>
        </p:nvSpPr>
        <p:spPr>
          <a:xfrm>
            <a:off x="6324325" y="5073407"/>
            <a:ext cx="2216312" cy="369332"/>
          </a:xfrm>
          <a:prstGeom prst="rect">
            <a:avLst/>
          </a:prstGeom>
          <a:noFill/>
        </p:spPr>
        <p:txBody>
          <a:bodyPr wrap="none" rtlCol="0">
            <a:spAutoFit/>
          </a:bodyPr>
          <a:lstStyle/>
          <a:p>
            <a:r>
              <a:rPr lang="en-US" dirty="0">
                <a:solidFill>
                  <a:srgbClr val="7030A0"/>
                </a:solidFill>
              </a:rPr>
              <a:t>Dirichlet distribution </a:t>
            </a:r>
          </a:p>
        </p:txBody>
      </p:sp>
      <p:cxnSp>
        <p:nvCxnSpPr>
          <p:cNvPr id="31" name="Straight Arrow Connector 30">
            <a:extLst>
              <a:ext uri="{FF2B5EF4-FFF2-40B4-BE49-F238E27FC236}">
                <a16:creationId xmlns:a16="http://schemas.microsoft.com/office/drawing/2014/main" id="{F75F9468-1437-C940-B05B-3C43C67FD9C0}"/>
              </a:ext>
            </a:extLst>
          </p:cNvPr>
          <p:cNvCxnSpPr>
            <a:cxnSpLocks/>
          </p:cNvCxnSpPr>
          <p:nvPr/>
        </p:nvCxnSpPr>
        <p:spPr>
          <a:xfrm>
            <a:off x="4241283" y="2814083"/>
            <a:ext cx="438170" cy="25858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C608474C-AB14-E84C-9101-B2885DD83F95}"/>
              </a:ext>
            </a:extLst>
          </p:cNvPr>
          <p:cNvSpPr txBox="1"/>
          <p:nvPr/>
        </p:nvSpPr>
        <p:spPr>
          <a:xfrm>
            <a:off x="2895828" y="2463111"/>
            <a:ext cx="2068836" cy="369332"/>
          </a:xfrm>
          <a:prstGeom prst="rect">
            <a:avLst/>
          </a:prstGeom>
          <a:noFill/>
        </p:spPr>
        <p:txBody>
          <a:bodyPr wrap="none" rtlCol="0">
            <a:spAutoFit/>
          </a:bodyPr>
          <a:lstStyle/>
          <a:p>
            <a:r>
              <a:rPr lang="en-US" dirty="0">
                <a:solidFill>
                  <a:srgbClr val="FF0000"/>
                </a:solidFill>
              </a:rPr>
              <a:t>Normal distribution</a:t>
            </a:r>
          </a:p>
        </p:txBody>
      </p:sp>
      <p:grpSp>
        <p:nvGrpSpPr>
          <p:cNvPr id="9" name="Group 8">
            <a:extLst>
              <a:ext uri="{FF2B5EF4-FFF2-40B4-BE49-F238E27FC236}">
                <a16:creationId xmlns:a16="http://schemas.microsoft.com/office/drawing/2014/main" id="{1CA393DF-A14A-5C4C-9BD8-8AB65DDFD175}"/>
              </a:ext>
            </a:extLst>
          </p:cNvPr>
          <p:cNvGrpSpPr/>
          <p:nvPr/>
        </p:nvGrpSpPr>
        <p:grpSpPr>
          <a:xfrm>
            <a:off x="-260939" y="2966826"/>
            <a:ext cx="4767667" cy="3855842"/>
            <a:chOff x="-260939" y="2966826"/>
            <a:chExt cx="4767667" cy="3855842"/>
          </a:xfrm>
        </p:grpSpPr>
        <p:grpSp>
          <p:nvGrpSpPr>
            <p:cNvPr id="7" name="Group 6">
              <a:extLst>
                <a:ext uri="{FF2B5EF4-FFF2-40B4-BE49-F238E27FC236}">
                  <a16:creationId xmlns:a16="http://schemas.microsoft.com/office/drawing/2014/main" id="{11134F86-BFDB-AB40-A61D-476558814A00}"/>
                </a:ext>
              </a:extLst>
            </p:cNvPr>
            <p:cNvGrpSpPr/>
            <p:nvPr/>
          </p:nvGrpSpPr>
          <p:grpSpPr>
            <a:xfrm>
              <a:off x="-260939" y="2966826"/>
              <a:ext cx="4767667" cy="3444678"/>
              <a:chOff x="-260939" y="2966826"/>
              <a:chExt cx="4767667" cy="3444678"/>
            </a:xfrm>
          </p:grpSpPr>
          <p:cxnSp>
            <p:nvCxnSpPr>
              <p:cNvPr id="26" name="Straight Arrow Connector 25">
                <a:extLst>
                  <a:ext uri="{FF2B5EF4-FFF2-40B4-BE49-F238E27FC236}">
                    <a16:creationId xmlns:a16="http://schemas.microsoft.com/office/drawing/2014/main" id="{F0B76450-4340-1949-A160-CE8DE137504A}"/>
                  </a:ext>
                </a:extLst>
              </p:cNvPr>
              <p:cNvCxnSpPr>
                <a:cxnSpLocks/>
              </p:cNvCxnSpPr>
              <p:nvPr/>
            </p:nvCxnSpPr>
            <p:spPr>
              <a:xfrm flipV="1">
                <a:off x="1979712" y="5949839"/>
                <a:ext cx="1023181" cy="14345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7B8600A3-7C6A-2144-A311-C1FDA3468303}"/>
                  </a:ext>
                </a:extLst>
              </p:cNvPr>
              <p:cNvSpPr txBox="1"/>
              <p:nvPr/>
            </p:nvSpPr>
            <p:spPr>
              <a:xfrm>
                <a:off x="-260939" y="2966826"/>
                <a:ext cx="1736595" cy="646331"/>
              </a:xfrm>
              <a:prstGeom prst="rect">
                <a:avLst/>
              </a:prstGeom>
              <a:noFill/>
            </p:spPr>
            <p:txBody>
              <a:bodyPr wrap="square" rtlCol="0">
                <a:spAutoFit/>
              </a:bodyPr>
              <a:lstStyle/>
              <a:p>
                <a:pPr algn="ctr"/>
                <a:r>
                  <a:rPr lang="en-US" dirty="0"/>
                  <a:t>Simulated annealing</a:t>
                </a:r>
              </a:p>
            </p:txBody>
          </p:sp>
          <p:cxnSp>
            <p:nvCxnSpPr>
              <p:cNvPr id="34" name="Straight Arrow Connector 33">
                <a:extLst>
                  <a:ext uri="{FF2B5EF4-FFF2-40B4-BE49-F238E27FC236}">
                    <a16:creationId xmlns:a16="http://schemas.microsoft.com/office/drawing/2014/main" id="{F9C30D74-CA9F-FE43-B598-1A907CBEC8E5}"/>
                  </a:ext>
                </a:extLst>
              </p:cNvPr>
              <p:cNvCxnSpPr>
                <a:cxnSpLocks/>
              </p:cNvCxnSpPr>
              <p:nvPr/>
            </p:nvCxnSpPr>
            <p:spPr>
              <a:xfrm flipV="1">
                <a:off x="1187624" y="3234505"/>
                <a:ext cx="210468" cy="2334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A130C34D-97D5-A945-A4CD-F249B82A9843}"/>
                  </a:ext>
                </a:extLst>
              </p:cNvPr>
              <p:cNvSpPr txBox="1"/>
              <p:nvPr/>
            </p:nvSpPr>
            <p:spPr>
              <a:xfrm>
                <a:off x="1522524" y="3669813"/>
                <a:ext cx="2984204" cy="369332"/>
              </a:xfrm>
              <a:prstGeom prst="rect">
                <a:avLst/>
              </a:prstGeom>
              <a:noFill/>
            </p:spPr>
            <p:txBody>
              <a:bodyPr wrap="square" rtlCol="0">
                <a:spAutoFit/>
              </a:bodyPr>
              <a:lstStyle/>
              <a:p>
                <a:pPr algn="ctr"/>
                <a:r>
                  <a:rPr lang="en-US" dirty="0"/>
                  <a:t>Assume Dirichlet distribution</a:t>
                </a:r>
              </a:p>
            </p:txBody>
          </p:sp>
          <p:cxnSp>
            <p:nvCxnSpPr>
              <p:cNvPr id="36" name="Straight Arrow Connector 35">
                <a:extLst>
                  <a:ext uri="{FF2B5EF4-FFF2-40B4-BE49-F238E27FC236}">
                    <a16:creationId xmlns:a16="http://schemas.microsoft.com/office/drawing/2014/main" id="{F179C2A5-F7EC-E742-B709-B1A23190A4F4}"/>
                  </a:ext>
                </a:extLst>
              </p:cNvPr>
              <p:cNvCxnSpPr>
                <a:cxnSpLocks/>
              </p:cNvCxnSpPr>
              <p:nvPr/>
            </p:nvCxnSpPr>
            <p:spPr>
              <a:xfrm flipV="1">
                <a:off x="3031454" y="3373551"/>
                <a:ext cx="0" cy="23960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6" name="Group 5">
                <a:extLst>
                  <a:ext uri="{FF2B5EF4-FFF2-40B4-BE49-F238E27FC236}">
                    <a16:creationId xmlns:a16="http://schemas.microsoft.com/office/drawing/2014/main" id="{F4B32E2A-0626-FC4F-845A-EAEED2ABDE49}"/>
                  </a:ext>
                </a:extLst>
              </p:cNvPr>
              <p:cNvGrpSpPr/>
              <p:nvPr/>
            </p:nvGrpSpPr>
            <p:grpSpPr>
              <a:xfrm>
                <a:off x="24395" y="5661248"/>
                <a:ext cx="2675397" cy="750256"/>
                <a:chOff x="24395" y="5661248"/>
                <a:chExt cx="2675397" cy="750256"/>
              </a:xfrm>
            </p:grpSpPr>
            <p:sp>
              <p:nvSpPr>
                <p:cNvPr id="25" name="TextBox 24">
                  <a:extLst>
                    <a:ext uri="{FF2B5EF4-FFF2-40B4-BE49-F238E27FC236}">
                      <a16:creationId xmlns:a16="http://schemas.microsoft.com/office/drawing/2014/main" id="{91D1249F-B680-1B41-AA4A-91C13AB88200}"/>
                    </a:ext>
                  </a:extLst>
                </p:cNvPr>
                <p:cNvSpPr txBox="1"/>
                <p:nvPr/>
              </p:nvSpPr>
              <p:spPr>
                <a:xfrm>
                  <a:off x="144016" y="5765173"/>
                  <a:ext cx="2555776" cy="646331"/>
                </a:xfrm>
                <a:prstGeom prst="rect">
                  <a:avLst/>
                </a:prstGeom>
                <a:noFill/>
              </p:spPr>
              <p:txBody>
                <a:bodyPr wrap="square" rtlCol="0">
                  <a:spAutoFit/>
                </a:bodyPr>
                <a:lstStyle/>
                <a:p>
                  <a:pPr algn="ctr"/>
                  <a:r>
                    <a:rPr lang="en-US" dirty="0"/>
                    <a:t>Hamiltonian </a:t>
                  </a:r>
                </a:p>
                <a:p>
                  <a:pPr algn="ctr"/>
                  <a:r>
                    <a:rPr lang="en-US" dirty="0"/>
                    <a:t>Monte Carlo</a:t>
                  </a:r>
                </a:p>
              </p:txBody>
            </p:sp>
            <p:pic>
              <p:nvPicPr>
                <p:cNvPr id="3" name="Picture 2">
                  <a:extLst>
                    <a:ext uri="{FF2B5EF4-FFF2-40B4-BE49-F238E27FC236}">
                      <a16:creationId xmlns:a16="http://schemas.microsoft.com/office/drawing/2014/main" id="{5BEEE76C-410C-2441-AAE6-8ECFF974BF7C}"/>
                    </a:ext>
                  </a:extLst>
                </p:cNvPr>
                <p:cNvPicPr>
                  <a:picLocks noChangeAspect="1"/>
                </p:cNvPicPr>
                <p:nvPr/>
              </p:nvPicPr>
              <p:blipFill>
                <a:blip r:embed="rId5"/>
                <a:stretch>
                  <a:fillRect/>
                </a:stretch>
              </p:blipFill>
              <p:spPr>
                <a:xfrm>
                  <a:off x="24395" y="5661248"/>
                  <a:ext cx="731181" cy="735133"/>
                </a:xfrm>
                <a:prstGeom prst="rect">
                  <a:avLst/>
                </a:prstGeom>
              </p:spPr>
            </p:pic>
          </p:grpSp>
        </p:grpSp>
        <p:sp>
          <p:nvSpPr>
            <p:cNvPr id="8" name="TextBox 7">
              <a:extLst>
                <a:ext uri="{FF2B5EF4-FFF2-40B4-BE49-F238E27FC236}">
                  <a16:creationId xmlns:a16="http://schemas.microsoft.com/office/drawing/2014/main" id="{8B67858D-6890-F64B-91A9-5387EC61094C}"/>
                </a:ext>
              </a:extLst>
            </p:cNvPr>
            <p:cNvSpPr txBox="1"/>
            <p:nvPr/>
          </p:nvSpPr>
          <p:spPr>
            <a:xfrm>
              <a:off x="35496" y="6453336"/>
              <a:ext cx="665182" cy="369332"/>
            </a:xfrm>
            <a:prstGeom prst="rect">
              <a:avLst/>
            </a:prstGeom>
            <a:noFill/>
          </p:spPr>
          <p:txBody>
            <a:bodyPr wrap="none" rtlCol="0">
              <a:spAutoFit/>
            </a:bodyPr>
            <a:lstStyle/>
            <a:p>
              <a:r>
                <a:rPr lang="sv-SE" dirty="0"/>
                <a:t>STAN</a:t>
              </a:r>
            </a:p>
          </p:txBody>
        </p:sp>
      </p:grpSp>
    </p:spTree>
    <p:extLst>
      <p:ext uri="{BB962C8B-B14F-4D97-AF65-F5344CB8AC3E}">
        <p14:creationId xmlns:p14="http://schemas.microsoft.com/office/powerpoint/2010/main" val="2143571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B23265-838F-2A4D-B248-1639350EDBFE}"/>
              </a:ext>
            </a:extLst>
          </p:cNvPr>
          <p:cNvSpPr>
            <a:spLocks noGrp="1"/>
          </p:cNvSpPr>
          <p:nvPr>
            <p:ph type="title"/>
          </p:nvPr>
        </p:nvSpPr>
        <p:spPr/>
        <p:txBody>
          <a:bodyPr>
            <a:normAutofit/>
          </a:bodyPr>
          <a:lstStyle/>
          <a:p>
            <a:r>
              <a:rPr lang="en-US" sz="2400" dirty="0"/>
              <a:t>Combining multiple data sources increases </a:t>
            </a:r>
            <a:br>
              <a:rPr lang="en-US" sz="2400" dirty="0"/>
            </a:br>
            <a:r>
              <a:rPr lang="en-US" sz="2400" dirty="0"/>
              <a:t>structural information</a:t>
            </a:r>
          </a:p>
        </p:txBody>
      </p:sp>
      <p:sp>
        <p:nvSpPr>
          <p:cNvPr id="4" name="Slide Number Placeholder 3">
            <a:extLst>
              <a:ext uri="{FF2B5EF4-FFF2-40B4-BE49-F238E27FC236}">
                <a16:creationId xmlns:a16="http://schemas.microsoft.com/office/drawing/2014/main" id="{2D5A3F2E-AFD1-BD4A-971B-E78EE007E8C9}"/>
              </a:ext>
            </a:extLst>
          </p:cNvPr>
          <p:cNvSpPr>
            <a:spLocks noGrp="1"/>
          </p:cNvSpPr>
          <p:nvPr>
            <p:ph type="sldNum" sz="quarter" idx="12"/>
          </p:nvPr>
        </p:nvSpPr>
        <p:spPr/>
        <p:txBody>
          <a:bodyPr/>
          <a:lstStyle/>
          <a:p>
            <a:fld id="{551115BC-487E-4422-894C-CB7CD3E79223}" type="slidenum">
              <a:rPr lang="en-GB" noProof="0" smtClean="0"/>
              <a:t>18</a:t>
            </a:fld>
            <a:endParaRPr lang="en-GB" noProof="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4CADC708-1359-3D4C-8BC0-6D56AC72562A}"/>
                  </a:ext>
                </a:extLst>
              </p:cNvPr>
              <p:cNvSpPr txBox="1"/>
              <p:nvPr/>
            </p:nvSpPr>
            <p:spPr>
              <a:xfrm>
                <a:off x="-108520" y="2532658"/>
                <a:ext cx="9431002" cy="26161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700" i="1">
                          <a:latin typeface="Cambria Math" panose="02040503050406030204" pitchFamily="18" charset="0"/>
                        </a:rPr>
                        <m:t>𝑃</m:t>
                      </m:r>
                      <m:d>
                        <m:dPr>
                          <m:ctrlPr>
                            <a:rPr lang="en-US" sz="1700" i="1">
                              <a:latin typeface="Cambria Math" panose="02040503050406030204" pitchFamily="18" charset="0"/>
                            </a:rPr>
                          </m:ctrlPr>
                        </m:dPr>
                        <m:e>
                          <m:r>
                            <a:rPr lang="en-US" sz="1700" i="1">
                              <a:latin typeface="Cambria Math" panose="02040503050406030204" pitchFamily="18" charset="0"/>
                            </a:rPr>
                            <m:t>𝑤</m:t>
                          </m:r>
                        </m:e>
                        <m:e>
                          <m:r>
                            <a:rPr lang="en-US" sz="1700" i="1">
                              <a:latin typeface="Cambria Math" panose="02040503050406030204" pitchFamily="18" charset="0"/>
                            </a:rPr>
                            <m:t>𝑆𝐴𝑋𝑆</m:t>
                          </m:r>
                          <m:r>
                            <a:rPr lang="en-US" sz="1700" i="1">
                              <a:latin typeface="Cambria Math" panose="02040503050406030204" pitchFamily="18" charset="0"/>
                            </a:rPr>
                            <m:t>,</m:t>
                          </m:r>
                          <m:r>
                            <a:rPr lang="en-US" sz="1700" i="1">
                              <a:latin typeface="Cambria Math" panose="02040503050406030204" pitchFamily="18" charset="0"/>
                            </a:rPr>
                            <m:t>𝑁𝑀𝑅</m:t>
                          </m:r>
                          <m:r>
                            <a:rPr lang="en-US" sz="1700" i="1">
                              <a:latin typeface="Cambria Math" panose="02040503050406030204" pitchFamily="18" charset="0"/>
                            </a:rPr>
                            <m:t>, </m:t>
                          </m:r>
                          <m:r>
                            <a:rPr lang="en-US" sz="1700" i="1">
                              <a:latin typeface="Cambria Math" panose="02040503050406030204" pitchFamily="18" charset="0"/>
                            </a:rPr>
                            <m:t>𝑐𝑜𝑛𝑓𝑜𝑟𝑚𝑒𝑟</m:t>
                          </m:r>
                          <m:r>
                            <a:rPr lang="en-US" sz="1700" i="1">
                              <a:latin typeface="Cambria Math" panose="02040503050406030204" pitchFamily="18" charset="0"/>
                            </a:rPr>
                            <m:t> </m:t>
                          </m:r>
                          <m:r>
                            <a:rPr lang="en-US" sz="1700" i="1">
                              <a:latin typeface="Cambria Math" panose="02040503050406030204" pitchFamily="18" charset="0"/>
                            </a:rPr>
                            <m:t>𝑒𝑛𝑒𝑟𝑔𝑦</m:t>
                          </m:r>
                        </m:e>
                      </m:d>
                      <m:r>
                        <a:rPr lang="en-US" sz="1700" i="1">
                          <a:latin typeface="Cambria Math" panose="02040503050406030204" pitchFamily="18" charset="0"/>
                          <a:ea typeface="Cambria Math" panose="02040503050406030204" pitchFamily="18" charset="0"/>
                          <a:cs typeface="Cambria Math" charset="0"/>
                        </a:rPr>
                        <m:t>∝</m:t>
                      </m:r>
                      <m:r>
                        <a:rPr lang="en-US" sz="1700" i="1">
                          <a:solidFill>
                            <a:srgbClr val="FF0000"/>
                          </a:solidFill>
                          <a:latin typeface="Cambria Math" panose="02040503050406030204" pitchFamily="18" charset="0"/>
                          <a:ea typeface="Cambria Math" charset="0"/>
                          <a:cs typeface="Cambria Math" charset="0"/>
                        </a:rPr>
                        <m:t>𝑃</m:t>
                      </m:r>
                      <m:d>
                        <m:dPr>
                          <m:ctrlPr>
                            <a:rPr lang="en-US" sz="1700" i="1">
                              <a:solidFill>
                                <a:srgbClr val="FF0000"/>
                              </a:solidFill>
                              <a:latin typeface="Cambria Math" panose="02040503050406030204" pitchFamily="18" charset="0"/>
                              <a:ea typeface="Cambria Math" charset="0"/>
                              <a:cs typeface="Cambria Math" charset="0"/>
                            </a:rPr>
                          </m:ctrlPr>
                        </m:dPr>
                        <m:e>
                          <m:r>
                            <a:rPr lang="en-US" sz="1700" i="1">
                              <a:solidFill>
                                <a:srgbClr val="FF0000"/>
                              </a:solidFill>
                              <a:latin typeface="Cambria Math" panose="02040503050406030204" pitchFamily="18" charset="0"/>
                              <a:ea typeface="Cambria Math" charset="0"/>
                              <a:cs typeface="Cambria Math" charset="0"/>
                            </a:rPr>
                            <m:t>𝑆𝐴𝑋𝑆</m:t>
                          </m:r>
                        </m:e>
                        <m:e>
                          <m:r>
                            <a:rPr lang="en-US" sz="1700" i="1">
                              <a:solidFill>
                                <a:srgbClr val="FF0000"/>
                              </a:solidFill>
                              <a:latin typeface="Cambria Math" panose="02040503050406030204" pitchFamily="18" charset="0"/>
                              <a:ea typeface="Cambria Math" charset="0"/>
                              <a:cs typeface="Cambria Math" charset="0"/>
                            </a:rPr>
                            <m:t>𝑤</m:t>
                          </m:r>
                        </m:e>
                      </m:d>
                      <m:r>
                        <a:rPr lang="en-US" sz="1700" i="1">
                          <a:solidFill>
                            <a:srgbClr val="FF0000"/>
                          </a:solidFill>
                          <a:latin typeface="Cambria Math" panose="02040503050406030204" pitchFamily="18" charset="0"/>
                          <a:ea typeface="Cambria Math" charset="0"/>
                          <a:cs typeface="Cambria Math" charset="0"/>
                        </a:rPr>
                        <m:t>∗</m:t>
                      </m:r>
                      <m:r>
                        <a:rPr lang="en-US" sz="1700" i="1">
                          <a:solidFill>
                            <a:srgbClr val="FF0000"/>
                          </a:solidFill>
                          <a:latin typeface="Cambria Math" panose="02040503050406030204" pitchFamily="18" charset="0"/>
                          <a:ea typeface="Cambria Math" charset="0"/>
                          <a:cs typeface="Cambria Math" charset="0"/>
                        </a:rPr>
                        <m:t>𝑃</m:t>
                      </m:r>
                      <m:d>
                        <m:dPr>
                          <m:ctrlPr>
                            <a:rPr lang="en-US" sz="1700" i="1">
                              <a:solidFill>
                                <a:srgbClr val="FF0000"/>
                              </a:solidFill>
                              <a:latin typeface="Cambria Math" panose="02040503050406030204" pitchFamily="18" charset="0"/>
                              <a:ea typeface="Cambria Math" charset="0"/>
                              <a:cs typeface="Cambria Math" charset="0"/>
                            </a:rPr>
                          </m:ctrlPr>
                        </m:dPr>
                        <m:e>
                          <m:r>
                            <a:rPr lang="en-US" sz="1700" i="1">
                              <a:solidFill>
                                <a:srgbClr val="FF0000"/>
                              </a:solidFill>
                              <a:latin typeface="Cambria Math" panose="02040503050406030204" pitchFamily="18" charset="0"/>
                              <a:ea typeface="Cambria Math" charset="0"/>
                              <a:cs typeface="Cambria Math" charset="0"/>
                            </a:rPr>
                            <m:t>𝑁𝑀𝑅</m:t>
                          </m:r>
                        </m:e>
                        <m:e>
                          <m:r>
                            <a:rPr lang="en-US" sz="1700" i="1">
                              <a:solidFill>
                                <a:srgbClr val="FF0000"/>
                              </a:solidFill>
                              <a:latin typeface="Cambria Math" panose="02040503050406030204" pitchFamily="18" charset="0"/>
                              <a:ea typeface="Cambria Math" charset="0"/>
                              <a:cs typeface="Cambria Math" charset="0"/>
                            </a:rPr>
                            <m:t>𝑤</m:t>
                          </m:r>
                        </m:e>
                      </m:d>
                      <m:r>
                        <a:rPr lang="en-US" sz="1700" i="1">
                          <a:latin typeface="Cambria Math" panose="02040503050406030204" pitchFamily="18" charset="0"/>
                          <a:ea typeface="Cambria Math" charset="0"/>
                          <a:cs typeface="Cambria Math" charset="0"/>
                        </a:rPr>
                        <m:t>∗</m:t>
                      </m:r>
                      <m:r>
                        <a:rPr lang="en-US" sz="1700" i="1" smtClean="0">
                          <a:solidFill>
                            <a:srgbClr val="7030A0"/>
                          </a:solidFill>
                          <a:latin typeface="Cambria Math" panose="02040503050406030204" pitchFamily="18" charset="0"/>
                          <a:ea typeface="Cambria Math" charset="0"/>
                          <a:cs typeface="Cambria Math" charset="0"/>
                        </a:rPr>
                        <m:t>𝑃</m:t>
                      </m:r>
                      <m:r>
                        <a:rPr lang="en-US" sz="1700" i="1" smtClean="0">
                          <a:solidFill>
                            <a:srgbClr val="7030A0"/>
                          </a:solidFill>
                          <a:latin typeface="Cambria Math" panose="02040503050406030204" pitchFamily="18" charset="0"/>
                          <a:ea typeface="Cambria Math" charset="0"/>
                          <a:cs typeface="Cambria Math" charset="0"/>
                        </a:rPr>
                        <m:t>(</m:t>
                      </m:r>
                      <m:r>
                        <a:rPr lang="en-US" sz="1700" i="1" smtClean="0">
                          <a:solidFill>
                            <a:srgbClr val="7030A0"/>
                          </a:solidFill>
                          <a:latin typeface="Cambria Math" panose="02040503050406030204" pitchFamily="18" charset="0"/>
                          <a:ea typeface="Cambria Math" charset="0"/>
                          <a:cs typeface="Cambria Math" charset="0"/>
                        </a:rPr>
                        <m:t>𝑤</m:t>
                      </m:r>
                      <m:d>
                        <m:dPr>
                          <m:ctrlPr>
                            <a:rPr lang="en-US" sz="1700" i="1">
                              <a:solidFill>
                                <a:srgbClr val="7030A0"/>
                              </a:solidFill>
                              <a:latin typeface="Cambria Math" panose="02040503050406030204" pitchFamily="18" charset="0"/>
                              <a:ea typeface="Cambria Math" charset="0"/>
                              <a:cs typeface="Cambria Math" charset="0"/>
                            </a:rPr>
                          </m:ctrlPr>
                        </m:dPr>
                        <m:e>
                          <m:r>
                            <a:rPr lang="en-US" sz="1700" i="1">
                              <a:solidFill>
                                <a:srgbClr val="7030A0"/>
                              </a:solidFill>
                              <a:latin typeface="Cambria Math" panose="02040503050406030204" pitchFamily="18" charset="0"/>
                              <a:ea typeface="Cambria Math" charset="0"/>
                              <a:cs typeface="Cambria Math" charset="0"/>
                            </a:rPr>
                            <m:t>𝑐𝑜𝑛𝑓𝑜𝑟𝑚𝑒𝑟</m:t>
                          </m:r>
                          <m:r>
                            <a:rPr lang="en-US" sz="1700" i="1">
                              <a:solidFill>
                                <a:srgbClr val="7030A0"/>
                              </a:solidFill>
                              <a:latin typeface="Cambria Math" panose="02040503050406030204" pitchFamily="18" charset="0"/>
                              <a:ea typeface="Cambria Math" charset="0"/>
                              <a:cs typeface="Cambria Math" charset="0"/>
                            </a:rPr>
                            <m:t> </m:t>
                          </m:r>
                          <m:r>
                            <a:rPr lang="en-US" sz="1700" i="1">
                              <a:solidFill>
                                <a:srgbClr val="7030A0"/>
                              </a:solidFill>
                              <a:latin typeface="Cambria Math" panose="02040503050406030204" pitchFamily="18" charset="0"/>
                              <a:ea typeface="Cambria Math" charset="0"/>
                              <a:cs typeface="Cambria Math" charset="0"/>
                            </a:rPr>
                            <m:t>𝑒𝑛𝑒𝑟𝑔𝑦</m:t>
                          </m:r>
                        </m:e>
                      </m:d>
                      <m:r>
                        <a:rPr lang="en-US" sz="1700" i="1" smtClean="0">
                          <a:solidFill>
                            <a:srgbClr val="7030A0"/>
                          </a:solidFill>
                          <a:latin typeface="Cambria Math" panose="02040503050406030204" pitchFamily="18" charset="0"/>
                          <a:ea typeface="Cambria Math" charset="0"/>
                          <a:cs typeface="Cambria Math" charset="0"/>
                        </a:rPr>
                        <m:t>)</m:t>
                      </m:r>
                    </m:oMath>
                  </m:oMathPara>
                </a14:m>
                <a:endParaRPr lang="en-US" sz="1700" dirty="0"/>
              </a:p>
            </p:txBody>
          </p:sp>
        </mc:Choice>
        <mc:Fallback xmlns="">
          <p:sp>
            <p:nvSpPr>
              <p:cNvPr id="5" name="TextBox 4">
                <a:extLst>
                  <a:ext uri="{FF2B5EF4-FFF2-40B4-BE49-F238E27FC236}">
                    <a16:creationId xmlns:a16="http://schemas.microsoft.com/office/drawing/2014/main" id="{4CADC708-1359-3D4C-8BC0-6D56AC72562A}"/>
                  </a:ext>
                </a:extLst>
              </p:cNvPr>
              <p:cNvSpPr txBox="1">
                <a:spLocks noRot="1" noChangeAspect="1" noMove="1" noResize="1" noEditPoints="1" noAdjustHandles="1" noChangeArrowheads="1" noChangeShapeType="1" noTextEdit="1"/>
              </p:cNvSpPr>
              <p:nvPr/>
            </p:nvSpPr>
            <p:spPr>
              <a:xfrm>
                <a:off x="-108520" y="2532658"/>
                <a:ext cx="9431002" cy="261610"/>
              </a:xfrm>
              <a:prstGeom prst="rect">
                <a:avLst/>
              </a:prstGeom>
              <a:blipFill>
                <a:blip r:embed="rId3"/>
                <a:stretch>
                  <a:fillRect t="-4545" b="-36364"/>
                </a:stretch>
              </a:blipFill>
            </p:spPr>
            <p:txBody>
              <a:bodyPr/>
              <a:lstStyle/>
              <a:p>
                <a:r>
                  <a:rPr lang="sv-SE">
                    <a:noFill/>
                  </a:rPr>
                  <a:t> </a:t>
                </a:r>
              </a:p>
            </p:txBody>
          </p:sp>
        </mc:Fallback>
      </mc:AlternateContent>
      <p:sp>
        <p:nvSpPr>
          <p:cNvPr id="6" name="TextBox 5">
            <a:extLst>
              <a:ext uri="{FF2B5EF4-FFF2-40B4-BE49-F238E27FC236}">
                <a16:creationId xmlns:a16="http://schemas.microsoft.com/office/drawing/2014/main" id="{B8D3D1C2-C5FC-1E48-AB8A-7436FF6E3BC2}"/>
              </a:ext>
            </a:extLst>
          </p:cNvPr>
          <p:cNvSpPr txBox="1"/>
          <p:nvPr/>
        </p:nvSpPr>
        <p:spPr>
          <a:xfrm>
            <a:off x="2387119" y="3649199"/>
            <a:ext cx="1368151" cy="1200329"/>
          </a:xfrm>
          <a:prstGeom prst="rect">
            <a:avLst/>
          </a:prstGeom>
          <a:noFill/>
        </p:spPr>
        <p:txBody>
          <a:bodyPr wrap="square" rtlCol="0">
            <a:spAutoFit/>
          </a:bodyPr>
          <a:lstStyle/>
          <a:p>
            <a:r>
              <a:rPr lang="en-US" b="1" dirty="0">
                <a:solidFill>
                  <a:srgbClr val="FF0000"/>
                </a:solidFill>
              </a:rPr>
              <a:t>SAXS data – </a:t>
            </a:r>
          </a:p>
          <a:p>
            <a:r>
              <a:rPr lang="en-US" b="1" dirty="0">
                <a:solidFill>
                  <a:srgbClr val="FF0000"/>
                </a:solidFill>
              </a:rPr>
              <a:t>Rigid body orientation of domains</a:t>
            </a:r>
          </a:p>
        </p:txBody>
      </p:sp>
      <p:sp>
        <p:nvSpPr>
          <p:cNvPr id="7" name="TextBox 6">
            <a:extLst>
              <a:ext uri="{FF2B5EF4-FFF2-40B4-BE49-F238E27FC236}">
                <a16:creationId xmlns:a16="http://schemas.microsoft.com/office/drawing/2014/main" id="{D9C14BFA-1DE4-3847-9C55-5800DACB0F9A}"/>
              </a:ext>
            </a:extLst>
          </p:cNvPr>
          <p:cNvSpPr txBox="1"/>
          <p:nvPr/>
        </p:nvSpPr>
        <p:spPr>
          <a:xfrm>
            <a:off x="4805456" y="3608665"/>
            <a:ext cx="1909445" cy="923330"/>
          </a:xfrm>
          <a:prstGeom prst="rect">
            <a:avLst/>
          </a:prstGeom>
          <a:noFill/>
        </p:spPr>
        <p:txBody>
          <a:bodyPr wrap="square" rtlCol="0">
            <a:spAutoFit/>
          </a:bodyPr>
          <a:lstStyle/>
          <a:p>
            <a:r>
              <a:rPr lang="en-US" b="1" dirty="0">
                <a:solidFill>
                  <a:srgbClr val="FF0000"/>
                </a:solidFill>
              </a:rPr>
              <a:t>NMR chemical shift data –</a:t>
            </a:r>
          </a:p>
          <a:p>
            <a:r>
              <a:rPr lang="en-US" b="1" dirty="0">
                <a:solidFill>
                  <a:srgbClr val="FF0000"/>
                </a:solidFill>
              </a:rPr>
              <a:t>Local contacts</a:t>
            </a:r>
          </a:p>
        </p:txBody>
      </p:sp>
      <p:sp>
        <p:nvSpPr>
          <p:cNvPr id="8" name="TextBox 7">
            <a:extLst>
              <a:ext uri="{FF2B5EF4-FFF2-40B4-BE49-F238E27FC236}">
                <a16:creationId xmlns:a16="http://schemas.microsoft.com/office/drawing/2014/main" id="{39BCA387-2603-D04A-9CEB-CF88B1D1F135}"/>
              </a:ext>
            </a:extLst>
          </p:cNvPr>
          <p:cNvSpPr txBox="1"/>
          <p:nvPr/>
        </p:nvSpPr>
        <p:spPr>
          <a:xfrm>
            <a:off x="6732240" y="3686761"/>
            <a:ext cx="2411760" cy="1477328"/>
          </a:xfrm>
          <a:prstGeom prst="rect">
            <a:avLst/>
          </a:prstGeom>
          <a:noFill/>
        </p:spPr>
        <p:txBody>
          <a:bodyPr wrap="square" rtlCol="0">
            <a:spAutoFit/>
          </a:bodyPr>
          <a:lstStyle/>
          <a:p>
            <a:r>
              <a:rPr lang="en-US" b="1" dirty="0">
                <a:solidFill>
                  <a:srgbClr val="7030A0"/>
                </a:solidFill>
              </a:rPr>
              <a:t>Energy of conformer from energy function – </a:t>
            </a:r>
          </a:p>
          <a:p>
            <a:r>
              <a:rPr lang="en-US" b="1" dirty="0">
                <a:solidFill>
                  <a:srgbClr val="7030A0"/>
                </a:solidFill>
              </a:rPr>
              <a:t>stereochemistry and intramolecular interactions</a:t>
            </a:r>
          </a:p>
        </p:txBody>
      </p:sp>
      <p:cxnSp>
        <p:nvCxnSpPr>
          <p:cNvPr id="9" name="Straight Arrow Connector 8">
            <a:extLst>
              <a:ext uri="{FF2B5EF4-FFF2-40B4-BE49-F238E27FC236}">
                <a16:creationId xmlns:a16="http://schemas.microsoft.com/office/drawing/2014/main" id="{759FA661-B5C3-1249-8D01-B529E3165C89}"/>
              </a:ext>
            </a:extLst>
          </p:cNvPr>
          <p:cNvCxnSpPr>
            <a:cxnSpLocks/>
          </p:cNvCxnSpPr>
          <p:nvPr/>
        </p:nvCxnSpPr>
        <p:spPr>
          <a:xfrm flipV="1">
            <a:off x="3147272" y="2868825"/>
            <a:ext cx="1215996" cy="61472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25D5D6E5-1E40-C54F-90DD-5881055D3F9A}"/>
              </a:ext>
            </a:extLst>
          </p:cNvPr>
          <p:cNvCxnSpPr/>
          <p:nvPr/>
        </p:nvCxnSpPr>
        <p:spPr>
          <a:xfrm flipV="1">
            <a:off x="5652120" y="2859775"/>
            <a:ext cx="0" cy="61015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4EBC04C2-2428-6347-95DB-4352940F2057}"/>
              </a:ext>
            </a:extLst>
          </p:cNvPr>
          <p:cNvCxnSpPr>
            <a:cxnSpLocks/>
          </p:cNvCxnSpPr>
          <p:nvPr/>
        </p:nvCxnSpPr>
        <p:spPr>
          <a:xfrm flipV="1">
            <a:off x="7689851" y="2978736"/>
            <a:ext cx="0" cy="491190"/>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33738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42F4A-45A7-3946-9ED0-87716498E38B}"/>
              </a:ext>
            </a:extLst>
          </p:cNvPr>
          <p:cNvSpPr>
            <a:spLocks noGrp="1"/>
          </p:cNvSpPr>
          <p:nvPr>
            <p:ph type="title"/>
          </p:nvPr>
        </p:nvSpPr>
        <p:spPr/>
        <p:txBody>
          <a:bodyPr>
            <a:normAutofit/>
          </a:bodyPr>
          <a:lstStyle/>
          <a:p>
            <a:r>
              <a:rPr lang="en-US" sz="2800" dirty="0"/>
              <a:t>Approximate Bayesian inference balances complexity with fit to the data</a:t>
            </a:r>
          </a:p>
        </p:txBody>
      </p:sp>
      <p:sp>
        <p:nvSpPr>
          <p:cNvPr id="4" name="Slide Number Placeholder 3">
            <a:extLst>
              <a:ext uri="{FF2B5EF4-FFF2-40B4-BE49-F238E27FC236}">
                <a16:creationId xmlns:a16="http://schemas.microsoft.com/office/drawing/2014/main" id="{1A36BADF-4B18-7546-8408-BE894B5FE5A7}"/>
              </a:ext>
            </a:extLst>
          </p:cNvPr>
          <p:cNvSpPr>
            <a:spLocks noGrp="1"/>
          </p:cNvSpPr>
          <p:nvPr>
            <p:ph type="sldNum" sz="quarter" idx="12"/>
          </p:nvPr>
        </p:nvSpPr>
        <p:spPr/>
        <p:txBody>
          <a:bodyPr/>
          <a:lstStyle/>
          <a:p>
            <a:fld id="{551115BC-487E-4422-894C-CB7CD3E79223}" type="slidenum">
              <a:rPr lang="en-GB" noProof="0" smtClean="0"/>
              <a:t>19</a:t>
            </a:fld>
            <a:endParaRPr lang="en-GB" noProof="0"/>
          </a:p>
        </p:txBody>
      </p:sp>
      <p:sp>
        <p:nvSpPr>
          <p:cNvPr id="19" name="Rounded Rectangle 18">
            <a:extLst>
              <a:ext uri="{FF2B5EF4-FFF2-40B4-BE49-F238E27FC236}">
                <a16:creationId xmlns:a16="http://schemas.microsoft.com/office/drawing/2014/main" id="{0618076F-5FBE-C849-98B5-CCA8D4953BD3}"/>
              </a:ext>
            </a:extLst>
          </p:cNvPr>
          <p:cNvSpPr/>
          <p:nvPr/>
        </p:nvSpPr>
        <p:spPr>
          <a:xfrm>
            <a:off x="2456639" y="2128109"/>
            <a:ext cx="3830853" cy="906072"/>
          </a:xfrm>
          <a:prstGeom prst="round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20" name="Rounded Rectangle 19">
            <a:extLst>
              <a:ext uri="{FF2B5EF4-FFF2-40B4-BE49-F238E27FC236}">
                <a16:creationId xmlns:a16="http://schemas.microsoft.com/office/drawing/2014/main" id="{1FAD3055-08B8-2A4B-84D9-5B5BB4E322DF}"/>
              </a:ext>
            </a:extLst>
          </p:cNvPr>
          <p:cNvSpPr/>
          <p:nvPr/>
        </p:nvSpPr>
        <p:spPr>
          <a:xfrm>
            <a:off x="2456638" y="3597986"/>
            <a:ext cx="3830855" cy="860995"/>
          </a:xfrm>
          <a:prstGeom prst="round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cxnSp>
        <p:nvCxnSpPr>
          <p:cNvPr id="21" name="Straight Arrow Connector 20">
            <a:extLst>
              <a:ext uri="{FF2B5EF4-FFF2-40B4-BE49-F238E27FC236}">
                <a16:creationId xmlns:a16="http://schemas.microsoft.com/office/drawing/2014/main" id="{B3D20D08-D6BC-6847-9371-F97F1D084067}"/>
              </a:ext>
            </a:extLst>
          </p:cNvPr>
          <p:cNvCxnSpPr>
            <a:cxnSpLocks/>
            <a:stCxn id="19" idx="2"/>
            <a:endCxn id="20" idx="0"/>
          </p:cNvCxnSpPr>
          <p:nvPr/>
        </p:nvCxnSpPr>
        <p:spPr>
          <a:xfrm>
            <a:off x="4372066" y="3034181"/>
            <a:ext cx="0" cy="56380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CD1145B9-C39C-3D49-B310-09E545B12084}"/>
              </a:ext>
            </a:extLst>
          </p:cNvPr>
          <p:cNvSpPr txBox="1"/>
          <p:nvPr/>
        </p:nvSpPr>
        <p:spPr>
          <a:xfrm>
            <a:off x="2684190" y="2273865"/>
            <a:ext cx="3366250" cy="646331"/>
          </a:xfrm>
          <a:prstGeom prst="rect">
            <a:avLst/>
          </a:prstGeom>
          <a:noFill/>
        </p:spPr>
        <p:txBody>
          <a:bodyPr wrap="square" rtlCol="0">
            <a:spAutoFit/>
          </a:bodyPr>
          <a:lstStyle/>
          <a:p>
            <a:pPr algn="ctr"/>
            <a:r>
              <a:rPr lang="en-US" dirty="0"/>
              <a:t>Infer weights of </a:t>
            </a:r>
            <a:br>
              <a:rPr lang="en-US" dirty="0"/>
            </a:br>
            <a:r>
              <a:rPr lang="en-US" dirty="0"/>
              <a:t>all members of ensemble </a:t>
            </a:r>
          </a:p>
        </p:txBody>
      </p:sp>
      <p:sp>
        <p:nvSpPr>
          <p:cNvPr id="23" name="TextBox 22">
            <a:extLst>
              <a:ext uri="{FF2B5EF4-FFF2-40B4-BE49-F238E27FC236}">
                <a16:creationId xmlns:a16="http://schemas.microsoft.com/office/drawing/2014/main" id="{AA3B9313-943A-AC42-BC43-B5D9012AD072}"/>
              </a:ext>
            </a:extLst>
          </p:cNvPr>
          <p:cNvSpPr txBox="1"/>
          <p:nvPr/>
        </p:nvSpPr>
        <p:spPr>
          <a:xfrm>
            <a:off x="2456637" y="3670311"/>
            <a:ext cx="3830854" cy="646331"/>
          </a:xfrm>
          <a:prstGeom prst="rect">
            <a:avLst/>
          </a:prstGeom>
          <a:noFill/>
        </p:spPr>
        <p:txBody>
          <a:bodyPr wrap="square" rtlCol="0">
            <a:spAutoFit/>
          </a:bodyPr>
          <a:lstStyle/>
          <a:p>
            <a:pPr algn="ctr"/>
            <a:r>
              <a:rPr lang="en-US" dirty="0"/>
              <a:t>Remove conformers with population below a threshold </a:t>
            </a:r>
            <a:r>
              <a:rPr lang="en-US" dirty="0" err="1"/>
              <a:t>w</a:t>
            </a:r>
            <a:r>
              <a:rPr lang="en-US" baseline="-25000" dirty="0" err="1"/>
              <a:t>cut</a:t>
            </a:r>
            <a:endParaRPr lang="en-US" baseline="-25000" dirty="0"/>
          </a:p>
        </p:txBody>
      </p:sp>
      <p:sp>
        <p:nvSpPr>
          <p:cNvPr id="24" name="Rounded Rectangle 23">
            <a:extLst>
              <a:ext uri="{FF2B5EF4-FFF2-40B4-BE49-F238E27FC236}">
                <a16:creationId xmlns:a16="http://schemas.microsoft.com/office/drawing/2014/main" id="{B27A0D0C-A60D-0542-B32B-E0327E01CD75}"/>
              </a:ext>
            </a:extLst>
          </p:cNvPr>
          <p:cNvSpPr/>
          <p:nvPr/>
        </p:nvSpPr>
        <p:spPr>
          <a:xfrm>
            <a:off x="2456637" y="4792579"/>
            <a:ext cx="3830855" cy="643687"/>
          </a:xfrm>
          <a:prstGeom prst="round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cxnSp>
        <p:nvCxnSpPr>
          <p:cNvPr id="25" name="Straight Arrow Connector 24">
            <a:extLst>
              <a:ext uri="{FF2B5EF4-FFF2-40B4-BE49-F238E27FC236}">
                <a16:creationId xmlns:a16="http://schemas.microsoft.com/office/drawing/2014/main" id="{0A2EF8A4-2B87-7D43-A5AD-F8599A505C85}"/>
              </a:ext>
            </a:extLst>
          </p:cNvPr>
          <p:cNvCxnSpPr>
            <a:cxnSpLocks/>
            <a:stCxn id="20" idx="2"/>
          </p:cNvCxnSpPr>
          <p:nvPr/>
        </p:nvCxnSpPr>
        <p:spPr>
          <a:xfrm>
            <a:off x="4372066" y="4458981"/>
            <a:ext cx="0" cy="333598"/>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78D5BDB4-8560-B049-A8C7-81ADF7CE2207}"/>
              </a:ext>
            </a:extLst>
          </p:cNvPr>
          <p:cNvSpPr txBox="1"/>
          <p:nvPr/>
        </p:nvSpPr>
        <p:spPr>
          <a:xfrm>
            <a:off x="2763190" y="4945070"/>
            <a:ext cx="3208250" cy="369332"/>
          </a:xfrm>
          <a:prstGeom prst="rect">
            <a:avLst/>
          </a:prstGeom>
          <a:noFill/>
        </p:spPr>
        <p:txBody>
          <a:bodyPr wrap="square" rtlCol="0">
            <a:spAutoFit/>
          </a:bodyPr>
          <a:lstStyle/>
          <a:p>
            <a:pPr algn="ctr"/>
            <a:r>
              <a:rPr lang="en-US" dirty="0"/>
              <a:t>Evaluate model evidence</a:t>
            </a:r>
          </a:p>
        </p:txBody>
      </p:sp>
      <p:cxnSp>
        <p:nvCxnSpPr>
          <p:cNvPr id="27" name="Elbow Connector 26">
            <a:extLst>
              <a:ext uri="{FF2B5EF4-FFF2-40B4-BE49-F238E27FC236}">
                <a16:creationId xmlns:a16="http://schemas.microsoft.com/office/drawing/2014/main" id="{C77117A8-517B-ED4C-B3C7-FF3664179A7A}"/>
              </a:ext>
            </a:extLst>
          </p:cNvPr>
          <p:cNvCxnSpPr>
            <a:cxnSpLocks/>
            <a:stCxn id="24" idx="3"/>
            <a:endCxn id="19" idx="3"/>
          </p:cNvCxnSpPr>
          <p:nvPr/>
        </p:nvCxnSpPr>
        <p:spPr>
          <a:xfrm flipV="1">
            <a:off x="6287492" y="2581145"/>
            <a:ext cx="12700" cy="2533278"/>
          </a:xfrm>
          <a:prstGeom prst="bentConnector3">
            <a:avLst>
              <a:gd name="adj1" fmla="val 1800000"/>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9AC4E344-C61E-3D48-8556-7283AA7107F1}"/>
              </a:ext>
            </a:extLst>
          </p:cNvPr>
          <p:cNvSpPr txBox="1"/>
          <p:nvPr/>
        </p:nvSpPr>
        <p:spPr>
          <a:xfrm>
            <a:off x="6300192" y="1432047"/>
            <a:ext cx="3023575" cy="523220"/>
          </a:xfrm>
          <a:prstGeom prst="rect">
            <a:avLst/>
          </a:prstGeom>
          <a:noFill/>
        </p:spPr>
        <p:txBody>
          <a:bodyPr wrap="square" rtlCol="0">
            <a:spAutoFit/>
          </a:bodyPr>
          <a:lstStyle/>
          <a:p>
            <a:r>
              <a:rPr lang="en-US" sz="1400" dirty="0"/>
              <a:t>Fisher CK, Ullman O, Stultz C. (2012 )</a:t>
            </a:r>
          </a:p>
          <a:p>
            <a:r>
              <a:rPr lang="en-US" sz="1400" dirty="0"/>
              <a:t>Pacific symposia on biocomputing. </a:t>
            </a:r>
          </a:p>
        </p:txBody>
      </p:sp>
      <p:sp>
        <p:nvSpPr>
          <p:cNvPr id="3" name="TextBox 2">
            <a:extLst>
              <a:ext uri="{FF2B5EF4-FFF2-40B4-BE49-F238E27FC236}">
                <a16:creationId xmlns:a16="http://schemas.microsoft.com/office/drawing/2014/main" id="{91A7836C-23F1-7E4C-98D5-E40BCA4CE755}"/>
              </a:ext>
            </a:extLst>
          </p:cNvPr>
          <p:cNvSpPr txBox="1"/>
          <p:nvPr/>
        </p:nvSpPr>
        <p:spPr>
          <a:xfrm>
            <a:off x="2684190" y="1586224"/>
            <a:ext cx="3211264" cy="400110"/>
          </a:xfrm>
          <a:prstGeom prst="rect">
            <a:avLst/>
          </a:prstGeom>
          <a:noFill/>
        </p:spPr>
        <p:txBody>
          <a:bodyPr wrap="none" rtlCol="0">
            <a:spAutoFit/>
          </a:bodyPr>
          <a:lstStyle/>
          <a:p>
            <a:r>
              <a:rPr lang="en-US" sz="2000" dirty="0"/>
              <a:t>For a given set of conformers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2D052EBE-8E51-8B43-9F86-3CF9B901578D}"/>
                  </a:ext>
                </a:extLst>
              </p:cNvPr>
              <p:cNvSpPr txBox="1"/>
              <p:nvPr/>
            </p:nvSpPr>
            <p:spPr>
              <a:xfrm>
                <a:off x="2219681" y="6503076"/>
                <a:ext cx="5353989"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charset="0"/>
                          <a:ea typeface="Cambria Math" charset="0"/>
                          <a:cs typeface="Cambria Math" charset="0"/>
                        </a:rPr>
                        <m:t>𝑃</m:t>
                      </m:r>
                      <m:d>
                        <m:dPr>
                          <m:ctrlPr>
                            <a:rPr lang="en-US" i="1">
                              <a:solidFill>
                                <a:schemeClr val="tx1"/>
                              </a:solidFill>
                              <a:latin typeface="Cambria Math" panose="02040503050406030204" pitchFamily="18" charset="0"/>
                              <a:ea typeface="Cambria Math" charset="0"/>
                              <a:cs typeface="Cambria Math" charset="0"/>
                            </a:rPr>
                          </m:ctrlPr>
                        </m:dPr>
                        <m:e>
                          <m:r>
                            <a:rPr lang="en-US" i="1">
                              <a:solidFill>
                                <a:schemeClr val="tx1"/>
                              </a:solidFill>
                              <a:latin typeface="Cambria Math" charset="0"/>
                              <a:ea typeface="Cambria Math" charset="0"/>
                              <a:cs typeface="Cambria Math" charset="0"/>
                            </a:rPr>
                            <m:t>𝐷</m:t>
                          </m:r>
                          <m:r>
                            <a:rPr lang="en-US" i="1">
                              <a:solidFill>
                                <a:schemeClr val="tx1"/>
                              </a:solidFill>
                              <a:latin typeface="Cambria Math" panose="02040503050406030204" pitchFamily="18" charset="0"/>
                              <a:ea typeface="Cambria Math" charset="0"/>
                              <a:cs typeface="Cambria Math" charset="0"/>
                            </a:rPr>
                            <m:t>𝑎𝑡𝑎</m:t>
                          </m:r>
                        </m:e>
                        <m:e>
                          <m:r>
                            <a:rPr lang="en-US" i="1">
                              <a:solidFill>
                                <a:schemeClr val="tx1"/>
                              </a:solidFill>
                              <a:latin typeface="Cambria Math" charset="0"/>
                              <a:ea typeface="Cambria Math" charset="0"/>
                              <a:cs typeface="Cambria Math" charset="0"/>
                            </a:rPr>
                            <m:t>𝐸𝑛𝑠𝑒𝑚𝑏𝑙𝑒</m:t>
                          </m:r>
                        </m:e>
                      </m:d>
                      <m:r>
                        <a:rPr lang="en-US" b="0" i="1" smtClean="0">
                          <a:solidFill>
                            <a:schemeClr val="tx1"/>
                          </a:solidFill>
                          <a:latin typeface="Cambria Math" panose="02040503050406030204" pitchFamily="18" charset="0"/>
                          <a:ea typeface="Cambria Math" charset="0"/>
                          <a:cs typeface="Cambria Math" charset="0"/>
                        </a:rPr>
                        <m:t>∝</m:t>
                      </m:r>
                      <m:r>
                        <a:rPr lang="en-US" i="1">
                          <a:latin typeface="Cambria Math" charset="0"/>
                        </a:rPr>
                        <m:t>𝑃</m:t>
                      </m:r>
                      <m:d>
                        <m:dPr>
                          <m:ctrlPr>
                            <a:rPr lang="en-US" i="1">
                              <a:latin typeface="Cambria Math" panose="02040503050406030204" pitchFamily="18" charset="0"/>
                            </a:rPr>
                          </m:ctrlPr>
                        </m:dPr>
                        <m:e>
                          <m:r>
                            <a:rPr lang="en-US" i="1">
                              <a:latin typeface="Cambria Math" charset="0"/>
                            </a:rPr>
                            <m:t>𝐸𝑛𝑠𝑒𝑚𝑏𝑙𝑒</m:t>
                          </m:r>
                        </m:e>
                        <m:e>
                          <m:r>
                            <a:rPr lang="en-US" i="1">
                              <a:latin typeface="Cambria Math" charset="0"/>
                              <a:ea typeface="Cambria Math" charset="0"/>
                              <a:cs typeface="Cambria Math" charset="0"/>
                            </a:rPr>
                            <m:t>𝐷</m:t>
                          </m:r>
                          <m:r>
                            <a:rPr lang="en-US" i="1">
                              <a:latin typeface="Cambria Math" panose="02040503050406030204" pitchFamily="18" charset="0"/>
                              <a:ea typeface="Cambria Math" charset="0"/>
                              <a:cs typeface="Cambria Math" charset="0"/>
                            </a:rPr>
                            <m:t>𝑎𝑡𝑎</m:t>
                          </m:r>
                        </m:e>
                      </m:d>
                    </m:oMath>
                  </m:oMathPara>
                </a14:m>
                <a:endParaRPr lang="en-US" dirty="0"/>
              </a:p>
            </p:txBody>
          </p:sp>
        </mc:Choice>
        <mc:Fallback xmlns="">
          <p:sp>
            <p:nvSpPr>
              <p:cNvPr id="15" name="TextBox 14">
                <a:extLst>
                  <a:ext uri="{FF2B5EF4-FFF2-40B4-BE49-F238E27FC236}">
                    <a16:creationId xmlns:a16="http://schemas.microsoft.com/office/drawing/2014/main" id="{2D052EBE-8E51-8B43-9F86-3CF9B901578D}"/>
                  </a:ext>
                </a:extLst>
              </p:cNvPr>
              <p:cNvSpPr txBox="1">
                <a:spLocks noRot="1" noChangeAspect="1" noMove="1" noResize="1" noEditPoints="1" noAdjustHandles="1" noChangeArrowheads="1" noChangeShapeType="1" noTextEdit="1"/>
              </p:cNvSpPr>
              <p:nvPr/>
            </p:nvSpPr>
            <p:spPr>
              <a:xfrm>
                <a:off x="2219681" y="6503076"/>
                <a:ext cx="5353989" cy="276999"/>
              </a:xfrm>
              <a:prstGeom prst="rect">
                <a:avLst/>
              </a:prstGeom>
              <a:blipFill>
                <a:blip r:embed="rId3"/>
                <a:stretch>
                  <a:fillRect b="-4348"/>
                </a:stretch>
              </a:blipFill>
            </p:spPr>
            <p:txBody>
              <a:bodyPr/>
              <a:lstStyle/>
              <a:p>
                <a:r>
                  <a:rPr lang="sv-SE">
                    <a:noFill/>
                  </a:rPr>
                  <a:t> </a:t>
                </a:r>
              </a:p>
            </p:txBody>
          </p:sp>
        </mc:Fallback>
      </mc:AlternateContent>
      <p:cxnSp>
        <p:nvCxnSpPr>
          <p:cNvPr id="16" name="Straight Arrow Connector 15">
            <a:extLst>
              <a:ext uri="{FF2B5EF4-FFF2-40B4-BE49-F238E27FC236}">
                <a16:creationId xmlns:a16="http://schemas.microsoft.com/office/drawing/2014/main" id="{453482FF-ADAC-AE41-8175-9030A5E049FC}"/>
              </a:ext>
            </a:extLst>
          </p:cNvPr>
          <p:cNvCxnSpPr>
            <a:cxnSpLocks/>
          </p:cNvCxnSpPr>
          <p:nvPr/>
        </p:nvCxnSpPr>
        <p:spPr>
          <a:xfrm flipV="1">
            <a:off x="2164257" y="6641576"/>
            <a:ext cx="607543"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7" name="TextBox 16">
            <a:extLst>
              <a:ext uri="{FF2B5EF4-FFF2-40B4-BE49-F238E27FC236}">
                <a16:creationId xmlns:a16="http://schemas.microsoft.com/office/drawing/2014/main" id="{DC6EF868-DBEE-4F48-9685-C633A5CE64AA}"/>
              </a:ext>
            </a:extLst>
          </p:cNvPr>
          <p:cNvSpPr txBox="1"/>
          <p:nvPr/>
        </p:nvSpPr>
        <p:spPr>
          <a:xfrm>
            <a:off x="528494" y="6444044"/>
            <a:ext cx="1711174" cy="369332"/>
          </a:xfrm>
          <a:prstGeom prst="rect">
            <a:avLst/>
          </a:prstGeom>
          <a:noFill/>
        </p:spPr>
        <p:txBody>
          <a:bodyPr wrap="none" rtlCol="0">
            <a:spAutoFit/>
          </a:bodyPr>
          <a:lstStyle/>
          <a:p>
            <a:r>
              <a:rPr lang="en-US" b="1" dirty="0"/>
              <a:t>Model evidence</a:t>
            </a: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1BC95A6E-17E1-184E-8D8A-E58BA1CA3D6C}"/>
                  </a:ext>
                </a:extLst>
              </p:cNvPr>
              <p:cNvSpPr txBox="1"/>
              <p:nvPr/>
            </p:nvSpPr>
            <p:spPr>
              <a:xfrm>
                <a:off x="179512" y="5656818"/>
                <a:ext cx="8732631" cy="5866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charset="0"/>
                        </a:rPr>
                        <m:t>𝑃</m:t>
                      </m:r>
                      <m:d>
                        <m:dPr>
                          <m:ctrlPr>
                            <a:rPr lang="en-US" i="1">
                              <a:latin typeface="Cambria Math" panose="02040503050406030204" pitchFamily="18" charset="0"/>
                            </a:rPr>
                          </m:ctrlPr>
                        </m:dPr>
                        <m:e>
                          <m:r>
                            <a:rPr lang="en-US" i="1">
                              <a:latin typeface="Cambria Math" charset="0"/>
                            </a:rPr>
                            <m:t>𝑤</m:t>
                          </m:r>
                          <m:r>
                            <a:rPr lang="en-US" b="0" i="1" smtClean="0">
                              <a:latin typeface="Cambria Math" panose="02040503050406030204" pitchFamily="18" charset="0"/>
                            </a:rPr>
                            <m:t>, </m:t>
                          </m:r>
                          <m:r>
                            <a:rPr lang="en-US" b="0" i="1" smtClean="0">
                              <a:latin typeface="Cambria Math" panose="02040503050406030204" pitchFamily="18" charset="0"/>
                            </a:rPr>
                            <m:t>𝐸𝑛𝑠𝑒𝑚𝑏𝑙𝑒</m:t>
                          </m:r>
                        </m:e>
                        <m:e>
                          <m:r>
                            <a:rPr lang="en-US" i="1">
                              <a:latin typeface="Cambria Math" charset="0"/>
                              <a:ea typeface="Cambria Math" charset="0"/>
                              <a:cs typeface="Cambria Math" charset="0"/>
                            </a:rPr>
                            <m:t>𝐷</m:t>
                          </m:r>
                          <m:r>
                            <a:rPr lang="en-US" b="0" i="1" smtClean="0">
                              <a:latin typeface="Cambria Math" panose="02040503050406030204" pitchFamily="18" charset="0"/>
                              <a:ea typeface="Cambria Math" charset="0"/>
                              <a:cs typeface="Cambria Math" charset="0"/>
                            </a:rPr>
                            <m:t>𝑎𝑡𝑎</m:t>
                          </m:r>
                        </m:e>
                      </m:d>
                      <m:r>
                        <a:rPr lang="en-US" i="1">
                          <a:latin typeface="Cambria Math" charset="0"/>
                          <a:ea typeface="Cambria Math" charset="0"/>
                          <a:cs typeface="Cambria Math" charset="0"/>
                        </a:rPr>
                        <m:t>=</m:t>
                      </m:r>
                      <m:f>
                        <m:fPr>
                          <m:ctrlPr>
                            <a:rPr lang="bg-BG" i="1">
                              <a:latin typeface="Cambria Math" panose="02040503050406030204" pitchFamily="18" charset="0"/>
                              <a:ea typeface="Cambria Math" charset="0"/>
                              <a:cs typeface="Cambria Math" charset="0"/>
                            </a:rPr>
                          </m:ctrlPr>
                        </m:fPr>
                        <m:num>
                          <m:r>
                            <a:rPr lang="en-US" i="1">
                              <a:solidFill>
                                <a:srgbClr val="FF0000"/>
                              </a:solidFill>
                              <a:latin typeface="Cambria Math" charset="0"/>
                              <a:ea typeface="Cambria Math" charset="0"/>
                              <a:cs typeface="Cambria Math" charset="0"/>
                            </a:rPr>
                            <m:t>𝑃</m:t>
                          </m:r>
                          <m:d>
                            <m:dPr>
                              <m:ctrlPr>
                                <a:rPr lang="en-US" i="1">
                                  <a:solidFill>
                                    <a:srgbClr val="FF0000"/>
                                  </a:solidFill>
                                  <a:latin typeface="Cambria Math" panose="02040503050406030204" pitchFamily="18" charset="0"/>
                                  <a:ea typeface="Cambria Math" charset="0"/>
                                  <a:cs typeface="Cambria Math" charset="0"/>
                                </a:rPr>
                              </m:ctrlPr>
                            </m:dPr>
                            <m:e>
                              <m:r>
                                <a:rPr lang="en-US" i="1">
                                  <a:solidFill>
                                    <a:srgbClr val="FF0000"/>
                                  </a:solidFill>
                                  <a:latin typeface="Cambria Math" charset="0"/>
                                  <a:ea typeface="Cambria Math" charset="0"/>
                                  <a:cs typeface="Cambria Math" charset="0"/>
                                </a:rPr>
                                <m:t>𝐷</m:t>
                              </m:r>
                              <m:r>
                                <a:rPr lang="en-US" i="1">
                                  <a:solidFill>
                                    <a:srgbClr val="FF0000"/>
                                  </a:solidFill>
                                  <a:latin typeface="Cambria Math" panose="02040503050406030204" pitchFamily="18" charset="0"/>
                                  <a:ea typeface="Cambria Math" charset="0"/>
                                  <a:cs typeface="Cambria Math" charset="0"/>
                                </a:rPr>
                                <m:t>𝑎𝑡𝑎</m:t>
                              </m:r>
                            </m:e>
                            <m:e>
                              <m:r>
                                <a:rPr lang="en-US" i="1">
                                  <a:solidFill>
                                    <a:srgbClr val="FF0000"/>
                                  </a:solidFill>
                                  <a:latin typeface="Cambria Math" charset="0"/>
                                  <a:ea typeface="Cambria Math" charset="0"/>
                                  <a:cs typeface="Cambria Math" charset="0"/>
                                </a:rPr>
                                <m:t>𝑤</m:t>
                              </m:r>
                              <m:r>
                                <a:rPr lang="en-US" b="0" i="1" smtClean="0">
                                  <a:solidFill>
                                    <a:srgbClr val="FF0000"/>
                                  </a:solidFill>
                                  <a:latin typeface="Cambria Math" panose="02040503050406030204" pitchFamily="18" charset="0"/>
                                  <a:ea typeface="Cambria Math" charset="0"/>
                                  <a:cs typeface="Cambria Math" charset="0"/>
                                </a:rPr>
                                <m:t>,</m:t>
                              </m:r>
                              <m:r>
                                <a:rPr lang="en-US" b="0" i="1" smtClean="0">
                                  <a:solidFill>
                                    <a:srgbClr val="FF0000"/>
                                  </a:solidFill>
                                  <a:latin typeface="Cambria Math" panose="02040503050406030204" pitchFamily="18" charset="0"/>
                                  <a:ea typeface="Cambria Math" charset="0"/>
                                  <a:cs typeface="Cambria Math" charset="0"/>
                                </a:rPr>
                                <m:t>𝐸𝑛𝑠𝑒𝑚𝑏𝑙𝑒</m:t>
                              </m:r>
                            </m:e>
                          </m:d>
                          <m:r>
                            <a:rPr lang="en-US" i="1">
                              <a:latin typeface="Cambria Math" charset="0"/>
                              <a:ea typeface="Cambria Math" charset="0"/>
                              <a:cs typeface="Cambria Math" charset="0"/>
                            </a:rPr>
                            <m:t>∗</m:t>
                          </m:r>
                          <m:r>
                            <a:rPr lang="en-US" i="1" smtClean="0">
                              <a:solidFill>
                                <a:srgbClr val="7030A0"/>
                              </a:solidFill>
                              <a:latin typeface="Cambria Math" charset="0"/>
                              <a:ea typeface="Cambria Math" charset="0"/>
                              <a:cs typeface="Cambria Math" charset="0"/>
                            </a:rPr>
                            <m:t>𝑃</m:t>
                          </m:r>
                          <m:r>
                            <a:rPr lang="en-US" i="1" smtClean="0">
                              <a:solidFill>
                                <a:srgbClr val="7030A0"/>
                              </a:solidFill>
                              <a:latin typeface="Cambria Math" charset="0"/>
                              <a:ea typeface="Cambria Math" charset="0"/>
                              <a:cs typeface="Cambria Math" charset="0"/>
                            </a:rPr>
                            <m:t>(</m:t>
                          </m:r>
                          <m:r>
                            <a:rPr lang="en-US" i="1" smtClean="0">
                              <a:solidFill>
                                <a:srgbClr val="7030A0"/>
                              </a:solidFill>
                              <a:latin typeface="Cambria Math" charset="0"/>
                              <a:ea typeface="Cambria Math" charset="0"/>
                              <a:cs typeface="Cambria Math" charset="0"/>
                            </a:rPr>
                            <m:t>𝑤</m:t>
                          </m:r>
                          <m:r>
                            <a:rPr lang="en-US" b="0" i="1" smtClean="0">
                              <a:solidFill>
                                <a:srgbClr val="7030A0"/>
                              </a:solidFill>
                              <a:latin typeface="Cambria Math" panose="02040503050406030204" pitchFamily="18" charset="0"/>
                              <a:ea typeface="Cambria Math" charset="0"/>
                              <a:cs typeface="Cambria Math" charset="0"/>
                            </a:rPr>
                            <m:t>|</m:t>
                          </m:r>
                          <m:r>
                            <a:rPr lang="en-US" b="0" i="1" smtClean="0">
                              <a:solidFill>
                                <a:srgbClr val="7030A0"/>
                              </a:solidFill>
                              <a:latin typeface="Cambria Math" panose="02040503050406030204" pitchFamily="18" charset="0"/>
                              <a:ea typeface="Cambria Math" charset="0"/>
                              <a:cs typeface="Cambria Math" charset="0"/>
                            </a:rPr>
                            <m:t>𝐸𝑛𝑠𝑒𝑚𝑏𝑙𝑒</m:t>
                          </m:r>
                          <m:r>
                            <a:rPr lang="en-US" i="1">
                              <a:solidFill>
                                <a:srgbClr val="7030A0"/>
                              </a:solidFill>
                              <a:latin typeface="Cambria Math" charset="0"/>
                              <a:ea typeface="Cambria Math" charset="0"/>
                              <a:cs typeface="Cambria Math" charset="0"/>
                            </a:rPr>
                            <m:t>)</m:t>
                          </m:r>
                        </m:num>
                        <m:den>
                          <m:r>
                            <a:rPr lang="en-US" i="1">
                              <a:latin typeface="Cambria Math" charset="0"/>
                              <a:ea typeface="Cambria Math" charset="0"/>
                              <a:cs typeface="Cambria Math" charset="0"/>
                            </a:rPr>
                            <m:t>𝑃</m:t>
                          </m:r>
                          <m:r>
                            <a:rPr lang="en-US" i="1">
                              <a:latin typeface="Cambria Math" charset="0"/>
                              <a:ea typeface="Cambria Math" charset="0"/>
                              <a:cs typeface="Cambria Math" charset="0"/>
                            </a:rPr>
                            <m:t>(</m:t>
                          </m:r>
                          <m:r>
                            <a:rPr lang="en-US" i="1">
                              <a:latin typeface="Cambria Math" charset="0"/>
                              <a:ea typeface="Cambria Math" charset="0"/>
                              <a:cs typeface="Cambria Math" charset="0"/>
                            </a:rPr>
                            <m:t>𝐷𝑎𝑡𝑎</m:t>
                          </m:r>
                          <m:r>
                            <a:rPr lang="en-US" b="0" i="1" smtClean="0">
                              <a:latin typeface="Cambria Math" panose="02040503050406030204" pitchFamily="18" charset="0"/>
                              <a:ea typeface="Cambria Math" charset="0"/>
                              <a:cs typeface="Cambria Math" charset="0"/>
                            </a:rPr>
                            <m:t>|</m:t>
                          </m:r>
                          <m:r>
                            <a:rPr lang="en-US" b="0" i="1" smtClean="0">
                              <a:latin typeface="Cambria Math" panose="02040503050406030204" pitchFamily="18" charset="0"/>
                              <a:ea typeface="Cambria Math" charset="0"/>
                              <a:cs typeface="Cambria Math" charset="0"/>
                            </a:rPr>
                            <m:t>𝐸𝑛𝑠𝑒𝑚𝑏𝑙𝑒</m:t>
                          </m:r>
                          <m:r>
                            <a:rPr lang="en-US" i="1">
                              <a:latin typeface="Cambria Math" charset="0"/>
                              <a:ea typeface="Cambria Math" charset="0"/>
                              <a:cs typeface="Cambria Math" charset="0"/>
                            </a:rPr>
                            <m:t>)</m:t>
                          </m:r>
                        </m:den>
                      </m:f>
                    </m:oMath>
                  </m:oMathPara>
                </a14:m>
                <a:endParaRPr lang="en-US" dirty="0"/>
              </a:p>
            </p:txBody>
          </p:sp>
        </mc:Choice>
        <mc:Fallback xmlns="">
          <p:sp>
            <p:nvSpPr>
              <p:cNvPr id="18" name="TextBox 17">
                <a:extLst>
                  <a:ext uri="{FF2B5EF4-FFF2-40B4-BE49-F238E27FC236}">
                    <a16:creationId xmlns:a16="http://schemas.microsoft.com/office/drawing/2014/main" id="{1BC95A6E-17E1-184E-8D8A-E58BA1CA3D6C}"/>
                  </a:ext>
                </a:extLst>
              </p:cNvPr>
              <p:cNvSpPr txBox="1">
                <a:spLocks noRot="1" noChangeAspect="1" noMove="1" noResize="1" noEditPoints="1" noAdjustHandles="1" noChangeArrowheads="1" noChangeShapeType="1" noTextEdit="1"/>
              </p:cNvSpPr>
              <p:nvPr/>
            </p:nvSpPr>
            <p:spPr>
              <a:xfrm>
                <a:off x="179512" y="5656818"/>
                <a:ext cx="8732631" cy="586699"/>
              </a:xfrm>
              <a:prstGeom prst="rect">
                <a:avLst/>
              </a:prstGeom>
              <a:blipFill>
                <a:blip r:embed="rId4"/>
                <a:stretch>
                  <a:fillRect b="-16667"/>
                </a:stretch>
              </a:blipFill>
            </p:spPr>
            <p:txBody>
              <a:bodyPr/>
              <a:lstStyle/>
              <a:p>
                <a:r>
                  <a:rPr lang="sv-SE">
                    <a:noFill/>
                  </a:rPr>
                  <a:t> </a:t>
                </a:r>
              </a:p>
            </p:txBody>
          </p:sp>
        </mc:Fallback>
      </mc:AlternateContent>
    </p:spTree>
    <p:extLst>
      <p:ext uri="{BB962C8B-B14F-4D97-AF65-F5344CB8AC3E}">
        <p14:creationId xmlns:p14="http://schemas.microsoft.com/office/powerpoint/2010/main" val="69656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7" grpId="0"/>
      <p:bldP spid="1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217AF36-3A5E-F949-B5B9-71F47FC8B6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943387"/>
            <a:ext cx="7956795" cy="4172715"/>
          </a:xfrm>
          <a:prstGeom prst="rect">
            <a:avLst/>
          </a:prstGeom>
        </p:spPr>
      </p:pic>
      <p:sp>
        <p:nvSpPr>
          <p:cNvPr id="2" name="Title 1">
            <a:extLst>
              <a:ext uri="{FF2B5EF4-FFF2-40B4-BE49-F238E27FC236}">
                <a16:creationId xmlns:a16="http://schemas.microsoft.com/office/drawing/2014/main" id="{106BE263-CCAF-764F-A88F-D3B4E619852A}"/>
              </a:ext>
            </a:extLst>
          </p:cNvPr>
          <p:cNvSpPr>
            <a:spLocks noGrp="1"/>
          </p:cNvSpPr>
          <p:nvPr>
            <p:ph type="title"/>
          </p:nvPr>
        </p:nvSpPr>
        <p:spPr>
          <a:xfrm>
            <a:off x="457200" y="417621"/>
            <a:ext cx="7139136" cy="1143000"/>
          </a:xfrm>
        </p:spPr>
        <p:txBody>
          <a:bodyPr/>
          <a:lstStyle/>
          <a:p>
            <a:r>
              <a:rPr lang="en-US" dirty="0"/>
              <a:t>Data Management and Software Centre provides scientific computing for ESS</a:t>
            </a:r>
          </a:p>
        </p:txBody>
      </p:sp>
      <p:sp>
        <p:nvSpPr>
          <p:cNvPr id="4" name="Slide Number Placeholder 3">
            <a:extLst>
              <a:ext uri="{FF2B5EF4-FFF2-40B4-BE49-F238E27FC236}">
                <a16:creationId xmlns:a16="http://schemas.microsoft.com/office/drawing/2014/main" id="{28F30E5B-53A2-D94B-82A1-A6E189118887}"/>
              </a:ext>
            </a:extLst>
          </p:cNvPr>
          <p:cNvSpPr>
            <a:spLocks noGrp="1"/>
          </p:cNvSpPr>
          <p:nvPr>
            <p:ph type="sldNum" sz="quarter" idx="12"/>
          </p:nvPr>
        </p:nvSpPr>
        <p:spPr/>
        <p:txBody>
          <a:bodyPr/>
          <a:lstStyle/>
          <a:p>
            <a:fld id="{551115BC-487E-4422-894C-CB7CD3E79223}" type="slidenum">
              <a:rPr lang="en-GB" noProof="0" smtClean="0"/>
              <a:t>2</a:t>
            </a:fld>
            <a:endParaRPr lang="en-GB" noProof="0"/>
          </a:p>
        </p:txBody>
      </p:sp>
      <p:grpSp>
        <p:nvGrpSpPr>
          <p:cNvPr id="6" name="Group 5">
            <a:extLst>
              <a:ext uri="{FF2B5EF4-FFF2-40B4-BE49-F238E27FC236}">
                <a16:creationId xmlns:a16="http://schemas.microsoft.com/office/drawing/2014/main" id="{27CEF919-657D-8347-9312-F1403866DD22}"/>
              </a:ext>
            </a:extLst>
          </p:cNvPr>
          <p:cNvGrpSpPr/>
          <p:nvPr/>
        </p:nvGrpSpPr>
        <p:grpSpPr>
          <a:xfrm>
            <a:off x="611560" y="2069640"/>
            <a:ext cx="6266552" cy="2578949"/>
            <a:chOff x="611560" y="2069640"/>
            <a:chExt cx="6266552" cy="2578949"/>
          </a:xfrm>
        </p:grpSpPr>
        <p:pic>
          <p:nvPicPr>
            <p:cNvPr id="90" name="Screen Shot 2017-09-27 at 22.12.10.png" descr="Screen Shot 2017-09-27 at 22.12.10.png">
              <a:extLst>
                <a:ext uri="{FF2B5EF4-FFF2-40B4-BE49-F238E27FC236}">
                  <a16:creationId xmlns:a16="http://schemas.microsoft.com/office/drawing/2014/main" id="{793972D3-B438-4E4A-A719-C58873001786}"/>
                </a:ext>
              </a:extLst>
            </p:cNvPr>
            <p:cNvPicPr>
              <a:picLocks noChangeAspect="1"/>
            </p:cNvPicPr>
            <p:nvPr/>
          </p:nvPicPr>
          <p:blipFill>
            <a:blip r:embed="rId4">
              <a:extLst/>
            </a:blip>
            <a:srcRect l="2463" t="8542" r="1143" b="9048"/>
            <a:stretch>
              <a:fillRect/>
            </a:stretch>
          </p:blipFill>
          <p:spPr>
            <a:xfrm rot="19935903">
              <a:off x="1993082" y="3554004"/>
              <a:ext cx="4885030" cy="1094585"/>
            </a:xfrm>
            <a:custGeom>
              <a:avLst/>
              <a:gdLst/>
              <a:ahLst/>
              <a:cxnLst>
                <a:cxn ang="0">
                  <a:pos x="wd2" y="hd2"/>
                </a:cxn>
                <a:cxn ang="5400000">
                  <a:pos x="wd2" y="hd2"/>
                </a:cxn>
                <a:cxn ang="10800000">
                  <a:pos x="wd2" y="hd2"/>
                </a:cxn>
                <a:cxn ang="16200000">
                  <a:pos x="wd2" y="hd2"/>
                </a:cxn>
              </a:cxnLst>
              <a:rect l="0" t="0" r="r" b="b"/>
              <a:pathLst>
                <a:path w="21598" h="21600" extrusionOk="0">
                  <a:moveTo>
                    <a:pt x="1353" y="0"/>
                  </a:moveTo>
                  <a:cubicBezTo>
                    <a:pt x="614" y="0"/>
                    <a:pt x="10" y="32"/>
                    <a:pt x="10" y="70"/>
                  </a:cubicBezTo>
                  <a:cubicBezTo>
                    <a:pt x="10" y="109"/>
                    <a:pt x="424" y="2121"/>
                    <a:pt x="929" y="4543"/>
                  </a:cubicBezTo>
                  <a:cubicBezTo>
                    <a:pt x="1434" y="6965"/>
                    <a:pt x="1849" y="8981"/>
                    <a:pt x="1849" y="9024"/>
                  </a:cubicBezTo>
                  <a:cubicBezTo>
                    <a:pt x="1849" y="9067"/>
                    <a:pt x="1433" y="11097"/>
                    <a:pt x="924" y="13538"/>
                  </a:cubicBezTo>
                  <a:lnTo>
                    <a:pt x="0" y="17978"/>
                  </a:lnTo>
                  <a:lnTo>
                    <a:pt x="688" y="18015"/>
                  </a:lnTo>
                  <a:cubicBezTo>
                    <a:pt x="1237" y="18043"/>
                    <a:pt x="1377" y="18085"/>
                    <a:pt x="1390" y="18230"/>
                  </a:cubicBezTo>
                  <a:cubicBezTo>
                    <a:pt x="1398" y="18329"/>
                    <a:pt x="1351" y="18891"/>
                    <a:pt x="1285" y="19477"/>
                  </a:cubicBezTo>
                  <a:cubicBezTo>
                    <a:pt x="1219" y="20063"/>
                    <a:pt x="1165" y="20567"/>
                    <a:pt x="1165" y="20601"/>
                  </a:cubicBezTo>
                  <a:cubicBezTo>
                    <a:pt x="1165" y="20634"/>
                    <a:pt x="1215" y="20681"/>
                    <a:pt x="1276" y="20704"/>
                  </a:cubicBezTo>
                  <a:cubicBezTo>
                    <a:pt x="1377" y="20741"/>
                    <a:pt x="1388" y="20780"/>
                    <a:pt x="1396" y="21170"/>
                  </a:cubicBezTo>
                  <a:lnTo>
                    <a:pt x="1406" y="21600"/>
                  </a:lnTo>
                  <a:lnTo>
                    <a:pt x="15698" y="21600"/>
                  </a:lnTo>
                  <a:lnTo>
                    <a:pt x="15698" y="20386"/>
                  </a:lnTo>
                  <a:lnTo>
                    <a:pt x="15698" y="19176"/>
                  </a:lnTo>
                  <a:lnTo>
                    <a:pt x="15822" y="18610"/>
                  </a:lnTo>
                  <a:lnTo>
                    <a:pt x="15947" y="18044"/>
                  </a:lnTo>
                  <a:lnTo>
                    <a:pt x="16443" y="18044"/>
                  </a:lnTo>
                  <a:lnTo>
                    <a:pt x="16940" y="18044"/>
                  </a:lnTo>
                  <a:lnTo>
                    <a:pt x="17850" y="13621"/>
                  </a:lnTo>
                  <a:cubicBezTo>
                    <a:pt x="18351" y="11187"/>
                    <a:pt x="18761" y="9116"/>
                    <a:pt x="18761" y="9024"/>
                  </a:cubicBezTo>
                  <a:cubicBezTo>
                    <a:pt x="18761" y="8932"/>
                    <a:pt x="18350" y="6863"/>
                    <a:pt x="17849" y="4427"/>
                  </a:cubicBezTo>
                  <a:lnTo>
                    <a:pt x="16938" y="0"/>
                  </a:lnTo>
                  <a:lnTo>
                    <a:pt x="15603" y="0"/>
                  </a:lnTo>
                  <a:lnTo>
                    <a:pt x="14267" y="0"/>
                  </a:lnTo>
                  <a:lnTo>
                    <a:pt x="14324" y="285"/>
                  </a:lnTo>
                  <a:cubicBezTo>
                    <a:pt x="14355" y="442"/>
                    <a:pt x="14624" y="1760"/>
                    <a:pt x="14922" y="3213"/>
                  </a:cubicBezTo>
                  <a:cubicBezTo>
                    <a:pt x="15406" y="5578"/>
                    <a:pt x="15515" y="6257"/>
                    <a:pt x="15414" y="6257"/>
                  </a:cubicBezTo>
                  <a:cubicBezTo>
                    <a:pt x="15396" y="6257"/>
                    <a:pt x="15092" y="4847"/>
                    <a:pt x="14738" y="3126"/>
                  </a:cubicBezTo>
                  <a:lnTo>
                    <a:pt x="14094" y="0"/>
                  </a:lnTo>
                  <a:lnTo>
                    <a:pt x="12760" y="0"/>
                  </a:lnTo>
                  <a:lnTo>
                    <a:pt x="11427" y="0"/>
                  </a:lnTo>
                  <a:lnTo>
                    <a:pt x="11483" y="289"/>
                  </a:lnTo>
                  <a:cubicBezTo>
                    <a:pt x="11527" y="514"/>
                    <a:pt x="12829" y="6887"/>
                    <a:pt x="13201" y="8698"/>
                  </a:cubicBezTo>
                  <a:lnTo>
                    <a:pt x="13270" y="9036"/>
                  </a:lnTo>
                  <a:lnTo>
                    <a:pt x="13067" y="10015"/>
                  </a:lnTo>
                  <a:cubicBezTo>
                    <a:pt x="12956" y="10555"/>
                    <a:pt x="12542" y="12568"/>
                    <a:pt x="12148" y="14488"/>
                  </a:cubicBezTo>
                  <a:lnTo>
                    <a:pt x="11432" y="17978"/>
                  </a:lnTo>
                  <a:lnTo>
                    <a:pt x="12092" y="18015"/>
                  </a:lnTo>
                  <a:lnTo>
                    <a:pt x="12752" y="18048"/>
                  </a:lnTo>
                  <a:lnTo>
                    <a:pt x="12879" y="18606"/>
                  </a:lnTo>
                  <a:cubicBezTo>
                    <a:pt x="13007" y="19161"/>
                    <a:pt x="13006" y="19168"/>
                    <a:pt x="12998" y="20022"/>
                  </a:cubicBezTo>
                  <a:lnTo>
                    <a:pt x="12990" y="20877"/>
                  </a:lnTo>
                  <a:lnTo>
                    <a:pt x="7406" y="20910"/>
                  </a:lnTo>
                  <a:lnTo>
                    <a:pt x="1824" y="20943"/>
                  </a:lnTo>
                  <a:lnTo>
                    <a:pt x="1686" y="19667"/>
                  </a:lnTo>
                  <a:cubicBezTo>
                    <a:pt x="1610" y="18966"/>
                    <a:pt x="1554" y="18314"/>
                    <a:pt x="1562" y="18218"/>
                  </a:cubicBezTo>
                  <a:cubicBezTo>
                    <a:pt x="1574" y="18081"/>
                    <a:pt x="1700" y="18044"/>
                    <a:pt x="2137" y="18044"/>
                  </a:cubicBezTo>
                  <a:lnTo>
                    <a:pt x="2697" y="18044"/>
                  </a:lnTo>
                  <a:lnTo>
                    <a:pt x="3634" y="13551"/>
                  </a:lnTo>
                  <a:cubicBezTo>
                    <a:pt x="4559" y="9113"/>
                    <a:pt x="4571" y="9052"/>
                    <a:pt x="4518" y="8780"/>
                  </a:cubicBezTo>
                  <a:cubicBezTo>
                    <a:pt x="4489" y="8629"/>
                    <a:pt x="4067" y="6589"/>
                    <a:pt x="3580" y="4250"/>
                  </a:cubicBezTo>
                  <a:lnTo>
                    <a:pt x="2695" y="0"/>
                  </a:lnTo>
                  <a:lnTo>
                    <a:pt x="1353" y="0"/>
                  </a:lnTo>
                  <a:close/>
                  <a:moveTo>
                    <a:pt x="2819" y="0"/>
                  </a:moveTo>
                  <a:lnTo>
                    <a:pt x="3716" y="4291"/>
                  </a:lnTo>
                  <a:cubicBezTo>
                    <a:pt x="4209" y="6651"/>
                    <a:pt x="4631" y="8697"/>
                    <a:pt x="4653" y="8834"/>
                  </a:cubicBezTo>
                  <a:cubicBezTo>
                    <a:pt x="4696" y="9098"/>
                    <a:pt x="4670" y="9225"/>
                    <a:pt x="3182" y="16297"/>
                  </a:cubicBezTo>
                  <a:lnTo>
                    <a:pt x="2815" y="18044"/>
                  </a:lnTo>
                  <a:lnTo>
                    <a:pt x="4174" y="18044"/>
                  </a:lnTo>
                  <a:lnTo>
                    <a:pt x="5533" y="18044"/>
                  </a:lnTo>
                  <a:lnTo>
                    <a:pt x="6471" y="13551"/>
                  </a:lnTo>
                  <a:lnTo>
                    <a:pt x="7407" y="9053"/>
                  </a:lnTo>
                  <a:lnTo>
                    <a:pt x="7313" y="8566"/>
                  </a:lnTo>
                  <a:cubicBezTo>
                    <a:pt x="7260" y="8297"/>
                    <a:pt x="6838" y="6260"/>
                    <a:pt x="6374" y="4039"/>
                  </a:cubicBezTo>
                  <a:lnTo>
                    <a:pt x="5532" y="0"/>
                  </a:lnTo>
                  <a:lnTo>
                    <a:pt x="4175" y="0"/>
                  </a:lnTo>
                  <a:lnTo>
                    <a:pt x="2819" y="0"/>
                  </a:lnTo>
                  <a:close/>
                  <a:moveTo>
                    <a:pt x="5711" y="0"/>
                  </a:moveTo>
                  <a:lnTo>
                    <a:pt x="5830" y="562"/>
                  </a:lnTo>
                  <a:cubicBezTo>
                    <a:pt x="6073" y="1699"/>
                    <a:pt x="7517" y="8764"/>
                    <a:pt x="7539" y="8921"/>
                  </a:cubicBezTo>
                  <a:cubicBezTo>
                    <a:pt x="7557" y="9056"/>
                    <a:pt x="6487" y="14422"/>
                    <a:pt x="5830" y="17487"/>
                  </a:cubicBezTo>
                  <a:lnTo>
                    <a:pt x="5711" y="18044"/>
                  </a:lnTo>
                  <a:lnTo>
                    <a:pt x="7056" y="18040"/>
                  </a:lnTo>
                  <a:lnTo>
                    <a:pt x="8402" y="18040"/>
                  </a:lnTo>
                  <a:lnTo>
                    <a:pt x="9315" y="13580"/>
                  </a:lnTo>
                  <a:cubicBezTo>
                    <a:pt x="9818" y="11127"/>
                    <a:pt x="10228" y="9066"/>
                    <a:pt x="10226" y="9003"/>
                  </a:cubicBezTo>
                  <a:cubicBezTo>
                    <a:pt x="10223" y="8941"/>
                    <a:pt x="9812" y="6891"/>
                    <a:pt x="9311" y="4448"/>
                  </a:cubicBezTo>
                  <a:lnTo>
                    <a:pt x="8402" y="8"/>
                  </a:lnTo>
                  <a:lnTo>
                    <a:pt x="7056" y="4"/>
                  </a:lnTo>
                  <a:lnTo>
                    <a:pt x="5711" y="0"/>
                  </a:lnTo>
                  <a:close/>
                  <a:moveTo>
                    <a:pt x="9919" y="0"/>
                  </a:moveTo>
                  <a:cubicBezTo>
                    <a:pt x="8864" y="0"/>
                    <a:pt x="8595" y="34"/>
                    <a:pt x="8613" y="165"/>
                  </a:cubicBezTo>
                  <a:cubicBezTo>
                    <a:pt x="8630" y="294"/>
                    <a:pt x="9941" y="6698"/>
                    <a:pt x="10345" y="8632"/>
                  </a:cubicBezTo>
                  <a:lnTo>
                    <a:pt x="10428" y="9028"/>
                  </a:lnTo>
                  <a:lnTo>
                    <a:pt x="9511" y="13485"/>
                  </a:lnTo>
                  <a:cubicBezTo>
                    <a:pt x="9007" y="15934"/>
                    <a:pt x="8594" y="17961"/>
                    <a:pt x="8594" y="17990"/>
                  </a:cubicBezTo>
                  <a:cubicBezTo>
                    <a:pt x="8594" y="18020"/>
                    <a:pt x="9192" y="18044"/>
                    <a:pt x="9922" y="18044"/>
                  </a:cubicBezTo>
                  <a:lnTo>
                    <a:pt x="11250" y="18044"/>
                  </a:lnTo>
                  <a:lnTo>
                    <a:pt x="12172" y="13575"/>
                  </a:lnTo>
                  <a:cubicBezTo>
                    <a:pt x="12678" y="11117"/>
                    <a:pt x="13093" y="9070"/>
                    <a:pt x="13093" y="9028"/>
                  </a:cubicBezTo>
                  <a:cubicBezTo>
                    <a:pt x="13093" y="8987"/>
                    <a:pt x="12679" y="6939"/>
                    <a:pt x="12172" y="4477"/>
                  </a:cubicBezTo>
                  <a:lnTo>
                    <a:pt x="11249" y="0"/>
                  </a:lnTo>
                  <a:lnTo>
                    <a:pt x="9919" y="0"/>
                  </a:lnTo>
                  <a:close/>
                  <a:moveTo>
                    <a:pt x="17081" y="0"/>
                  </a:moveTo>
                  <a:lnTo>
                    <a:pt x="17361" y="1351"/>
                  </a:lnTo>
                  <a:cubicBezTo>
                    <a:pt x="18256" y="5684"/>
                    <a:pt x="18924" y="8963"/>
                    <a:pt x="18924" y="9028"/>
                  </a:cubicBezTo>
                  <a:cubicBezTo>
                    <a:pt x="18924" y="9104"/>
                    <a:pt x="17499" y="16091"/>
                    <a:pt x="17226" y="17354"/>
                  </a:cubicBezTo>
                  <a:lnTo>
                    <a:pt x="17076" y="18044"/>
                  </a:lnTo>
                  <a:lnTo>
                    <a:pt x="18422" y="18036"/>
                  </a:lnTo>
                  <a:lnTo>
                    <a:pt x="19767" y="18032"/>
                  </a:lnTo>
                  <a:lnTo>
                    <a:pt x="20684" y="13559"/>
                  </a:lnTo>
                  <a:cubicBezTo>
                    <a:pt x="21189" y="11098"/>
                    <a:pt x="21600" y="9050"/>
                    <a:pt x="21598" y="9008"/>
                  </a:cubicBezTo>
                  <a:cubicBezTo>
                    <a:pt x="21595" y="8966"/>
                    <a:pt x="21183" y="6923"/>
                    <a:pt x="20681" y="4473"/>
                  </a:cubicBezTo>
                  <a:lnTo>
                    <a:pt x="19767" y="21"/>
                  </a:lnTo>
                  <a:lnTo>
                    <a:pt x="18424" y="8"/>
                  </a:lnTo>
                  <a:lnTo>
                    <a:pt x="17081" y="0"/>
                  </a:lnTo>
                  <a:close/>
                  <a:moveTo>
                    <a:pt x="15504" y="6150"/>
                  </a:moveTo>
                  <a:cubicBezTo>
                    <a:pt x="15531" y="6181"/>
                    <a:pt x="15579" y="6398"/>
                    <a:pt x="15687" y="6922"/>
                  </a:cubicBezTo>
                  <a:cubicBezTo>
                    <a:pt x="15791" y="7424"/>
                    <a:pt x="15928" y="8112"/>
                    <a:pt x="15993" y="8446"/>
                  </a:cubicBezTo>
                  <a:lnTo>
                    <a:pt x="16111" y="9053"/>
                  </a:lnTo>
                  <a:lnTo>
                    <a:pt x="15872" y="10222"/>
                  </a:lnTo>
                  <a:cubicBezTo>
                    <a:pt x="15484" y="12126"/>
                    <a:pt x="15502" y="12058"/>
                    <a:pt x="15467" y="11775"/>
                  </a:cubicBezTo>
                  <a:cubicBezTo>
                    <a:pt x="15441" y="11571"/>
                    <a:pt x="15475" y="11341"/>
                    <a:pt x="15685" y="10325"/>
                  </a:cubicBezTo>
                  <a:cubicBezTo>
                    <a:pt x="15822" y="9661"/>
                    <a:pt x="15934" y="9065"/>
                    <a:pt x="15933" y="9003"/>
                  </a:cubicBezTo>
                  <a:cubicBezTo>
                    <a:pt x="15932" y="8941"/>
                    <a:pt x="15820" y="8360"/>
                    <a:pt x="15684" y="7711"/>
                  </a:cubicBezTo>
                  <a:cubicBezTo>
                    <a:pt x="15470" y="6690"/>
                    <a:pt x="15440" y="6493"/>
                    <a:pt x="15467" y="6269"/>
                  </a:cubicBezTo>
                  <a:cubicBezTo>
                    <a:pt x="15477" y="6180"/>
                    <a:pt x="15487" y="6131"/>
                    <a:pt x="15504" y="6150"/>
                  </a:cubicBezTo>
                  <a:close/>
                  <a:moveTo>
                    <a:pt x="15415" y="11787"/>
                  </a:moveTo>
                  <a:cubicBezTo>
                    <a:pt x="15518" y="11787"/>
                    <a:pt x="15402" y="12493"/>
                    <a:pt x="14870" y="15087"/>
                  </a:cubicBezTo>
                  <a:lnTo>
                    <a:pt x="14277" y="17978"/>
                  </a:lnTo>
                  <a:lnTo>
                    <a:pt x="14786" y="18015"/>
                  </a:lnTo>
                  <a:lnTo>
                    <a:pt x="15297" y="18052"/>
                  </a:lnTo>
                  <a:lnTo>
                    <a:pt x="15425" y="18606"/>
                  </a:lnTo>
                  <a:cubicBezTo>
                    <a:pt x="15552" y="19160"/>
                    <a:pt x="15552" y="19169"/>
                    <a:pt x="15543" y="20022"/>
                  </a:cubicBezTo>
                  <a:lnTo>
                    <a:pt x="15535" y="20877"/>
                  </a:lnTo>
                  <a:lnTo>
                    <a:pt x="14364" y="20910"/>
                  </a:lnTo>
                  <a:cubicBezTo>
                    <a:pt x="13719" y="20929"/>
                    <a:pt x="13183" y="20906"/>
                    <a:pt x="13172" y="20857"/>
                  </a:cubicBezTo>
                  <a:cubicBezTo>
                    <a:pt x="13161" y="20807"/>
                    <a:pt x="13152" y="20411"/>
                    <a:pt x="13152" y="19973"/>
                  </a:cubicBezTo>
                  <a:cubicBezTo>
                    <a:pt x="13152" y="19215"/>
                    <a:pt x="13158" y="19148"/>
                    <a:pt x="13276" y="18610"/>
                  </a:cubicBezTo>
                  <a:lnTo>
                    <a:pt x="13401" y="18044"/>
                  </a:lnTo>
                  <a:lnTo>
                    <a:pt x="13747" y="18044"/>
                  </a:lnTo>
                  <a:lnTo>
                    <a:pt x="14093" y="18044"/>
                  </a:lnTo>
                  <a:lnTo>
                    <a:pt x="14738" y="14918"/>
                  </a:lnTo>
                  <a:cubicBezTo>
                    <a:pt x="15093" y="13197"/>
                    <a:pt x="15398" y="11787"/>
                    <a:pt x="15415" y="11787"/>
                  </a:cubicBezTo>
                  <a:close/>
                </a:path>
              </a:pathLst>
            </a:custGeom>
            <a:ln w="25400">
              <a:miter lim="400000"/>
            </a:ln>
            <a:effectLst>
              <a:outerShdw blurRad="254000" dist="127000" dir="5400000" rotWithShape="0">
                <a:srgbClr val="000000">
                  <a:alpha val="70000"/>
                </a:srgbClr>
              </a:outerShdw>
            </a:effectLst>
          </p:spPr>
        </p:pic>
        <p:sp>
          <p:nvSpPr>
            <p:cNvPr id="5" name="Document 4">
              <a:extLst>
                <a:ext uri="{FF2B5EF4-FFF2-40B4-BE49-F238E27FC236}">
                  <a16:creationId xmlns:a16="http://schemas.microsoft.com/office/drawing/2014/main" id="{4095C06C-0801-2946-AF82-D99CC518902E}"/>
                </a:ext>
              </a:extLst>
            </p:cNvPr>
            <p:cNvSpPr/>
            <p:nvPr/>
          </p:nvSpPr>
          <p:spPr>
            <a:xfrm>
              <a:off x="611560" y="2069640"/>
              <a:ext cx="2088232" cy="1516366"/>
            </a:xfrm>
            <a:prstGeom prst="flowChartDocumen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dirty="0"/>
                <a:t>To Do: </a:t>
              </a:r>
            </a:p>
            <a:p>
              <a:pPr algn="ctr"/>
              <a:r>
                <a:rPr lang="en-US" dirty="0"/>
                <a:t>Scientific computing</a:t>
              </a:r>
            </a:p>
            <a:p>
              <a:pPr algn="ctr"/>
              <a:r>
                <a:rPr lang="en-US" dirty="0"/>
                <a:t> for all instruments</a:t>
              </a:r>
            </a:p>
          </p:txBody>
        </p:sp>
      </p:grpSp>
    </p:spTree>
    <p:extLst>
      <p:ext uri="{BB962C8B-B14F-4D97-AF65-F5344CB8AC3E}">
        <p14:creationId xmlns:p14="http://schemas.microsoft.com/office/powerpoint/2010/main" val="1003474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553200" y="6376243"/>
            <a:ext cx="2133600" cy="365125"/>
          </a:xfrm>
        </p:spPr>
        <p:txBody>
          <a:bodyPr/>
          <a:lstStyle/>
          <a:p>
            <a:fld id="{551115BC-487E-4422-894C-CB7CD3E79223}" type="slidenum">
              <a:rPr lang="sv-SE" smtClean="0"/>
              <a:t>20</a:t>
            </a:fld>
            <a:endParaRPr lang="sv-SE" dirty="0"/>
          </a:p>
        </p:txBody>
      </p:sp>
      <p:sp>
        <p:nvSpPr>
          <p:cNvPr id="21" name="TextBox 20"/>
          <p:cNvSpPr txBox="1"/>
          <p:nvPr/>
        </p:nvSpPr>
        <p:spPr>
          <a:xfrm>
            <a:off x="-15158192" y="-27384"/>
            <a:ext cx="6298660" cy="461665"/>
          </a:xfrm>
          <a:prstGeom prst="rect">
            <a:avLst/>
          </a:prstGeom>
          <a:noFill/>
        </p:spPr>
        <p:txBody>
          <a:bodyPr wrap="square" rtlCol="0">
            <a:spAutoFit/>
          </a:bodyPr>
          <a:lstStyle/>
          <a:p>
            <a:r>
              <a:rPr lang="en-US" sz="2400" dirty="0"/>
              <a:t> W</a:t>
            </a:r>
            <a:r>
              <a:rPr lang="en-US" sz="2400" baseline="-25000" dirty="0"/>
              <a:t>1</a:t>
            </a:r>
            <a:r>
              <a:rPr lang="en-US" sz="2400" dirty="0"/>
              <a:t> = 0.2	     W</a:t>
            </a:r>
            <a:r>
              <a:rPr lang="en-US" sz="2400" baseline="-25000" dirty="0"/>
              <a:t>2</a:t>
            </a:r>
            <a:r>
              <a:rPr lang="en-US" sz="2400" dirty="0"/>
              <a:t> = 0.3	        W</a:t>
            </a:r>
            <a:r>
              <a:rPr lang="en-US" sz="2400" baseline="-25000" dirty="0"/>
              <a:t>3</a:t>
            </a:r>
            <a:r>
              <a:rPr lang="en-US" sz="2400" dirty="0"/>
              <a:t> = 0.5</a:t>
            </a:r>
          </a:p>
        </p:txBody>
      </p:sp>
      <p:pic>
        <p:nvPicPr>
          <p:cNvPr id="7" name="Picture 6" descr="image_pdbs_ch.png"/>
          <p:cNvPicPr>
            <a:picLocks noChangeAspect="1"/>
          </p:cNvPicPr>
          <p:nvPr/>
        </p:nvPicPr>
        <p:blipFill rotWithShape="1">
          <a:blip r:embed="rId3">
            <a:alphaModFix/>
            <a:extLst>
              <a:ext uri="{28A0092B-C50C-407E-A947-70E740481C1C}">
                <a14:useLocalDpi xmlns:a14="http://schemas.microsoft.com/office/drawing/2010/main"/>
              </a:ext>
            </a:extLst>
          </a:blip>
          <a:srcRect l="35621" r="12908" b="2178"/>
          <a:stretch/>
        </p:blipFill>
        <p:spPr>
          <a:xfrm>
            <a:off x="107504" y="2830744"/>
            <a:ext cx="2792120" cy="2520280"/>
          </a:xfrm>
          <a:prstGeom prst="rect">
            <a:avLst/>
          </a:prstGeom>
        </p:spPr>
      </p:pic>
      <p:sp>
        <p:nvSpPr>
          <p:cNvPr id="14" name="Rounded Rectangle 13"/>
          <p:cNvSpPr/>
          <p:nvPr/>
        </p:nvSpPr>
        <p:spPr>
          <a:xfrm>
            <a:off x="179512" y="2758736"/>
            <a:ext cx="2602767" cy="259228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261781" y="2372707"/>
            <a:ext cx="2483565" cy="369332"/>
          </a:xfrm>
          <a:prstGeom prst="rect">
            <a:avLst/>
          </a:prstGeom>
          <a:noFill/>
        </p:spPr>
        <p:txBody>
          <a:bodyPr wrap="none" rtlCol="0">
            <a:spAutoFit/>
          </a:bodyPr>
          <a:lstStyle/>
          <a:p>
            <a:r>
              <a:rPr lang="en-US" dirty="0"/>
              <a:t>Monte Carlo simulations</a:t>
            </a:r>
          </a:p>
        </p:txBody>
      </p:sp>
      <p:grpSp>
        <p:nvGrpSpPr>
          <p:cNvPr id="23" name="Group 22"/>
          <p:cNvGrpSpPr/>
          <p:nvPr/>
        </p:nvGrpSpPr>
        <p:grpSpPr>
          <a:xfrm>
            <a:off x="2843809" y="2372707"/>
            <a:ext cx="2532878" cy="3396417"/>
            <a:chOff x="2843809" y="2754939"/>
            <a:chExt cx="2532878" cy="3396417"/>
          </a:xfrm>
        </p:grpSpPr>
        <p:pic>
          <p:nvPicPr>
            <p:cNvPr id="3" name="Picture 2"/>
            <p:cNvPicPr>
              <a:picLocks noChangeAspect="1"/>
            </p:cNvPicPr>
            <p:nvPr/>
          </p:nvPicPr>
          <p:blipFill rotWithShape="1">
            <a:blip r:embed="rId4">
              <a:extLst>
                <a:ext uri="{28A0092B-C50C-407E-A947-70E740481C1C}">
                  <a14:useLocalDpi xmlns:a14="http://schemas.microsoft.com/office/drawing/2010/main" val="0"/>
                </a:ext>
              </a:extLst>
            </a:blip>
            <a:srcRect l="31100" r="20863"/>
            <a:stretch/>
          </p:blipFill>
          <p:spPr>
            <a:xfrm>
              <a:off x="3372590" y="3577964"/>
              <a:ext cx="1703466" cy="1651236"/>
            </a:xfrm>
            <a:prstGeom prst="rect">
              <a:avLst/>
            </a:prstGeom>
          </p:spPr>
        </p:pic>
        <p:sp>
          <p:nvSpPr>
            <p:cNvPr id="12" name="Rounded Rectangle 11"/>
            <p:cNvSpPr/>
            <p:nvPr/>
          </p:nvSpPr>
          <p:spPr>
            <a:xfrm>
              <a:off x="3203848" y="3140968"/>
              <a:ext cx="2088232" cy="259228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3397812" y="2754939"/>
              <a:ext cx="1691489" cy="369332"/>
            </a:xfrm>
            <a:prstGeom prst="rect">
              <a:avLst/>
            </a:prstGeom>
            <a:noFill/>
          </p:spPr>
          <p:txBody>
            <a:bodyPr wrap="none" rtlCol="0">
              <a:spAutoFit/>
            </a:bodyPr>
            <a:lstStyle/>
            <a:p>
              <a:r>
                <a:rPr lang="en-US" dirty="0"/>
                <a:t>Model selection</a:t>
              </a:r>
            </a:p>
          </p:txBody>
        </p:sp>
        <p:sp>
          <p:nvSpPr>
            <p:cNvPr id="19" name="TextBox 18"/>
            <p:cNvSpPr txBox="1"/>
            <p:nvPr/>
          </p:nvSpPr>
          <p:spPr>
            <a:xfrm>
              <a:off x="3110425" y="5782024"/>
              <a:ext cx="2266262" cy="369332"/>
            </a:xfrm>
            <a:prstGeom prst="rect">
              <a:avLst/>
            </a:prstGeom>
            <a:noFill/>
          </p:spPr>
          <p:txBody>
            <a:bodyPr wrap="none" rtlCol="0">
              <a:spAutoFit/>
            </a:bodyPr>
            <a:lstStyle/>
            <a:p>
              <a:pPr algn="ctr"/>
              <a:r>
                <a:rPr lang="en-US" dirty="0"/>
                <a:t>Approximate Bayesian</a:t>
              </a:r>
            </a:p>
          </p:txBody>
        </p:sp>
        <p:sp>
          <p:nvSpPr>
            <p:cNvPr id="16" name="Striped Right Arrow 15"/>
            <p:cNvSpPr/>
            <p:nvPr/>
          </p:nvSpPr>
          <p:spPr>
            <a:xfrm>
              <a:off x="2843809" y="4293096"/>
              <a:ext cx="360040" cy="288032"/>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 name="Group 23"/>
          <p:cNvGrpSpPr/>
          <p:nvPr/>
        </p:nvGrpSpPr>
        <p:grpSpPr>
          <a:xfrm>
            <a:off x="5357057" y="2398696"/>
            <a:ext cx="3652246" cy="3331041"/>
            <a:chOff x="5357057" y="2780928"/>
            <a:chExt cx="3652246" cy="3331041"/>
          </a:xfrm>
        </p:grpSpPr>
        <p:pic>
          <p:nvPicPr>
            <p:cNvPr id="9" name="Picture 8"/>
            <p:cNvPicPr>
              <a:picLocks noChangeAspect="1"/>
            </p:cNvPicPr>
            <p:nvPr/>
          </p:nvPicPr>
          <p:blipFill rotWithShape="1">
            <a:blip r:embed="rId5">
              <a:extLst>
                <a:ext uri="{28A0092B-C50C-407E-A947-70E740481C1C}">
                  <a14:useLocalDpi xmlns:a14="http://schemas.microsoft.com/office/drawing/2010/main" val="0"/>
                </a:ext>
              </a:extLst>
            </a:blip>
            <a:srcRect l="31889" t="-626" r="21650"/>
            <a:stretch/>
          </p:blipFill>
          <p:spPr>
            <a:xfrm>
              <a:off x="5748954" y="3437572"/>
              <a:ext cx="1776584" cy="1791628"/>
            </a:xfrm>
            <a:prstGeom prst="rect">
              <a:avLst/>
            </a:prstGeom>
          </p:spPr>
        </p:pic>
        <p:pic>
          <p:nvPicPr>
            <p:cNvPr id="10" name="Picture 9"/>
            <p:cNvPicPr>
              <a:picLocks noChangeAspect="1"/>
            </p:cNvPicPr>
            <p:nvPr/>
          </p:nvPicPr>
          <p:blipFill rotWithShape="1">
            <a:blip r:embed="rId6">
              <a:extLst>
                <a:ext uri="{28A0092B-C50C-407E-A947-70E740481C1C}">
                  <a14:useLocalDpi xmlns:a14="http://schemas.microsoft.com/office/drawing/2010/main" val="0"/>
                </a:ext>
              </a:extLst>
            </a:blip>
            <a:srcRect r="51100"/>
            <a:stretch/>
          </p:blipFill>
          <p:spPr>
            <a:xfrm>
              <a:off x="7452320" y="3129209"/>
              <a:ext cx="1556983" cy="2388023"/>
            </a:xfrm>
            <a:prstGeom prst="rect">
              <a:avLst/>
            </a:prstGeom>
          </p:spPr>
        </p:pic>
        <p:sp>
          <p:nvSpPr>
            <p:cNvPr id="15" name="Rounded Rectangle 14"/>
            <p:cNvSpPr/>
            <p:nvPr/>
          </p:nvSpPr>
          <p:spPr>
            <a:xfrm>
              <a:off x="5748954" y="3119828"/>
              <a:ext cx="3143526" cy="261342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6437133" y="2780928"/>
              <a:ext cx="1879810" cy="369332"/>
            </a:xfrm>
            <a:prstGeom prst="rect">
              <a:avLst/>
            </a:prstGeom>
            <a:noFill/>
          </p:spPr>
          <p:txBody>
            <a:bodyPr wrap="none" rtlCol="0">
              <a:spAutoFit/>
            </a:bodyPr>
            <a:lstStyle/>
            <a:p>
              <a:r>
                <a:rPr lang="en-US" dirty="0"/>
                <a:t>Weights inference</a:t>
              </a:r>
            </a:p>
          </p:txBody>
        </p:sp>
        <p:sp>
          <p:nvSpPr>
            <p:cNvPr id="20" name="TextBox 19"/>
            <p:cNvSpPr txBox="1"/>
            <p:nvPr/>
          </p:nvSpPr>
          <p:spPr>
            <a:xfrm>
              <a:off x="6199184" y="5742637"/>
              <a:ext cx="1969193" cy="369332"/>
            </a:xfrm>
            <a:prstGeom prst="rect">
              <a:avLst/>
            </a:prstGeom>
            <a:noFill/>
          </p:spPr>
          <p:txBody>
            <a:bodyPr wrap="none" rtlCol="0">
              <a:spAutoFit/>
            </a:bodyPr>
            <a:lstStyle/>
            <a:p>
              <a:pPr algn="ctr"/>
              <a:r>
                <a:rPr lang="en-US" dirty="0"/>
                <a:t>Complete Bayesian</a:t>
              </a:r>
            </a:p>
          </p:txBody>
        </p:sp>
        <p:sp>
          <p:nvSpPr>
            <p:cNvPr id="22" name="Striped Right Arrow 21"/>
            <p:cNvSpPr/>
            <p:nvPr/>
          </p:nvSpPr>
          <p:spPr>
            <a:xfrm>
              <a:off x="5357057" y="4293096"/>
              <a:ext cx="360040" cy="288032"/>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7" name="Down Arrow Callout 26">
            <a:extLst>
              <a:ext uri="{FF2B5EF4-FFF2-40B4-BE49-F238E27FC236}">
                <a16:creationId xmlns:a16="http://schemas.microsoft.com/office/drawing/2014/main" id="{21A828E3-5CFA-8B42-A56C-5FCC3434D424}"/>
              </a:ext>
            </a:extLst>
          </p:cNvPr>
          <p:cNvSpPr/>
          <p:nvPr/>
        </p:nvSpPr>
        <p:spPr>
          <a:xfrm>
            <a:off x="2339752" y="2975784"/>
            <a:ext cx="1257123" cy="747811"/>
          </a:xfrm>
          <a:prstGeom prst="downArrowCallout">
            <a:avLst/>
          </a:prstGeom>
          <a:effectLst>
            <a:outerShdw blurRad="50800" dist="38100" dir="16200000" rotWithShape="0">
              <a:prstClr val="black">
                <a:alpha val="40000"/>
              </a:prstClr>
            </a:outerShd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sv-SE" dirty="0"/>
              <a:t>SAXS</a:t>
            </a:r>
          </a:p>
        </p:txBody>
      </p:sp>
      <p:sp>
        <p:nvSpPr>
          <p:cNvPr id="30" name="Up Arrow Callout 29">
            <a:extLst>
              <a:ext uri="{FF2B5EF4-FFF2-40B4-BE49-F238E27FC236}">
                <a16:creationId xmlns:a16="http://schemas.microsoft.com/office/drawing/2014/main" id="{C1C2C43A-3662-3943-8A41-0838A5E0A4C2}"/>
              </a:ext>
            </a:extLst>
          </p:cNvPr>
          <p:cNvSpPr/>
          <p:nvPr/>
        </p:nvSpPr>
        <p:spPr>
          <a:xfrm>
            <a:off x="2339753" y="4390644"/>
            <a:ext cx="1257122" cy="715035"/>
          </a:xfrm>
          <a:prstGeom prst="upArrowCallout">
            <a:avLst/>
          </a:prstGeom>
          <a:effectLst>
            <a:outerShdw blurRad="50800" dist="38100" dir="5400000" algn="t"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sv-SE" dirty="0"/>
              <a:t>NMR</a:t>
            </a:r>
          </a:p>
        </p:txBody>
      </p:sp>
      <p:sp>
        <p:nvSpPr>
          <p:cNvPr id="5" name="TextBox 4">
            <a:extLst>
              <a:ext uri="{FF2B5EF4-FFF2-40B4-BE49-F238E27FC236}">
                <a16:creationId xmlns:a16="http://schemas.microsoft.com/office/drawing/2014/main" id="{793F5C87-2BB4-1443-BBC2-858419083451}"/>
              </a:ext>
            </a:extLst>
          </p:cNvPr>
          <p:cNvSpPr txBox="1"/>
          <p:nvPr/>
        </p:nvSpPr>
        <p:spPr>
          <a:xfrm>
            <a:off x="457200" y="5710490"/>
            <a:ext cx="1881412" cy="646331"/>
          </a:xfrm>
          <a:prstGeom prst="rect">
            <a:avLst/>
          </a:prstGeom>
          <a:noFill/>
        </p:spPr>
        <p:txBody>
          <a:bodyPr wrap="none" rtlCol="0">
            <a:spAutoFit/>
          </a:bodyPr>
          <a:lstStyle/>
          <a:p>
            <a:pPr algn="ctr"/>
            <a:r>
              <a:rPr lang="sv-SE" dirty="0"/>
              <a:t>10 000 </a:t>
            </a:r>
            <a:r>
              <a:rPr lang="sv-SE" dirty="0" err="1"/>
              <a:t>decoys</a:t>
            </a:r>
            <a:r>
              <a:rPr lang="sv-SE" dirty="0"/>
              <a:t> </a:t>
            </a:r>
          </a:p>
          <a:p>
            <a:pPr algn="ctr"/>
            <a:r>
              <a:rPr lang="sv-SE" dirty="0"/>
              <a:t>(1000 </a:t>
            </a:r>
            <a:r>
              <a:rPr lang="sv-SE" dirty="0" err="1"/>
              <a:t>low</a:t>
            </a:r>
            <a:r>
              <a:rPr lang="sv-SE" dirty="0"/>
              <a:t> </a:t>
            </a:r>
            <a:r>
              <a:rPr lang="sv-SE" dirty="0" err="1"/>
              <a:t>energy</a:t>
            </a:r>
            <a:r>
              <a:rPr lang="sv-SE" dirty="0"/>
              <a:t>)</a:t>
            </a:r>
          </a:p>
        </p:txBody>
      </p:sp>
      <p:sp>
        <p:nvSpPr>
          <p:cNvPr id="25" name="TextBox 24">
            <a:extLst>
              <a:ext uri="{FF2B5EF4-FFF2-40B4-BE49-F238E27FC236}">
                <a16:creationId xmlns:a16="http://schemas.microsoft.com/office/drawing/2014/main" id="{52440963-BA01-BF43-AE8E-644A0E4EEFAE}"/>
              </a:ext>
            </a:extLst>
          </p:cNvPr>
          <p:cNvSpPr txBox="1"/>
          <p:nvPr/>
        </p:nvSpPr>
        <p:spPr>
          <a:xfrm>
            <a:off x="3417502" y="5878571"/>
            <a:ext cx="1613648" cy="369332"/>
          </a:xfrm>
          <a:prstGeom prst="rect">
            <a:avLst/>
          </a:prstGeom>
          <a:noFill/>
        </p:spPr>
        <p:txBody>
          <a:bodyPr wrap="none" rtlCol="0">
            <a:spAutoFit/>
          </a:bodyPr>
          <a:lstStyle/>
          <a:p>
            <a:pPr algn="ctr"/>
            <a:r>
              <a:rPr lang="sv-SE" dirty="0"/>
              <a:t>3-5 </a:t>
            </a:r>
            <a:r>
              <a:rPr lang="sv-SE" dirty="0" err="1"/>
              <a:t>conformers</a:t>
            </a:r>
            <a:endParaRPr lang="sv-SE" dirty="0"/>
          </a:p>
        </p:txBody>
      </p:sp>
      <p:sp>
        <p:nvSpPr>
          <p:cNvPr id="26" name="TextBox 25">
            <a:extLst>
              <a:ext uri="{FF2B5EF4-FFF2-40B4-BE49-F238E27FC236}">
                <a16:creationId xmlns:a16="http://schemas.microsoft.com/office/drawing/2014/main" id="{38A180D7-B7FC-7F42-93BA-9D3AC8968084}"/>
              </a:ext>
            </a:extLst>
          </p:cNvPr>
          <p:cNvSpPr txBox="1"/>
          <p:nvPr/>
        </p:nvSpPr>
        <p:spPr>
          <a:xfrm>
            <a:off x="6444535" y="5878571"/>
            <a:ext cx="1613648" cy="369332"/>
          </a:xfrm>
          <a:prstGeom prst="rect">
            <a:avLst/>
          </a:prstGeom>
          <a:noFill/>
        </p:spPr>
        <p:txBody>
          <a:bodyPr wrap="none" rtlCol="0">
            <a:spAutoFit/>
          </a:bodyPr>
          <a:lstStyle/>
          <a:p>
            <a:pPr algn="ctr"/>
            <a:r>
              <a:rPr lang="sv-SE" dirty="0"/>
              <a:t>3-5 </a:t>
            </a:r>
            <a:r>
              <a:rPr lang="sv-SE" dirty="0" err="1"/>
              <a:t>conformers</a:t>
            </a:r>
            <a:endParaRPr lang="sv-SE" dirty="0"/>
          </a:p>
        </p:txBody>
      </p:sp>
      <p:sp>
        <p:nvSpPr>
          <p:cNvPr id="28" name="Title 1">
            <a:extLst>
              <a:ext uri="{FF2B5EF4-FFF2-40B4-BE49-F238E27FC236}">
                <a16:creationId xmlns:a16="http://schemas.microsoft.com/office/drawing/2014/main" id="{124BDF2B-BBF3-D644-ADC2-543679839B96}"/>
              </a:ext>
            </a:extLst>
          </p:cNvPr>
          <p:cNvSpPr>
            <a:spLocks noGrp="1"/>
          </p:cNvSpPr>
          <p:nvPr>
            <p:ph type="title"/>
          </p:nvPr>
        </p:nvSpPr>
        <p:spPr>
          <a:xfrm>
            <a:off x="457200" y="274638"/>
            <a:ext cx="7139136" cy="1143000"/>
          </a:xfrm>
        </p:spPr>
        <p:txBody>
          <a:bodyPr>
            <a:normAutofit/>
          </a:bodyPr>
          <a:lstStyle/>
          <a:p>
            <a:r>
              <a:rPr lang="en-US" sz="2800" dirty="0"/>
              <a:t>Method to infer conformational ensembles</a:t>
            </a:r>
          </a:p>
        </p:txBody>
      </p:sp>
      <p:sp>
        <p:nvSpPr>
          <p:cNvPr id="29" name="TextBox 28">
            <a:extLst>
              <a:ext uri="{FF2B5EF4-FFF2-40B4-BE49-F238E27FC236}">
                <a16:creationId xmlns:a16="http://schemas.microsoft.com/office/drawing/2014/main" id="{9E39EF0F-8A15-324F-A8DA-0840BCEA64C3}"/>
              </a:ext>
            </a:extLst>
          </p:cNvPr>
          <p:cNvSpPr txBox="1"/>
          <p:nvPr/>
        </p:nvSpPr>
        <p:spPr>
          <a:xfrm>
            <a:off x="70808" y="5400949"/>
            <a:ext cx="2810578" cy="369332"/>
          </a:xfrm>
          <a:prstGeom prst="rect">
            <a:avLst/>
          </a:prstGeom>
          <a:noFill/>
        </p:spPr>
        <p:txBody>
          <a:bodyPr wrap="none" rtlCol="0">
            <a:spAutoFit/>
          </a:bodyPr>
          <a:lstStyle/>
          <a:p>
            <a:pPr algn="ctr"/>
            <a:r>
              <a:rPr lang="en-US" dirty="0"/>
              <a:t>Rosetta structure prediction</a:t>
            </a:r>
          </a:p>
        </p:txBody>
      </p:sp>
    </p:spTree>
    <p:extLst>
      <p:ext uri="{BB962C8B-B14F-4D97-AF65-F5344CB8AC3E}">
        <p14:creationId xmlns:p14="http://schemas.microsoft.com/office/powerpoint/2010/main" val="41567689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8129660" y="5868568"/>
            <a:ext cx="697039"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b="34922"/>
          <a:stretch/>
        </p:blipFill>
        <p:spPr>
          <a:xfrm>
            <a:off x="323528" y="1564013"/>
            <a:ext cx="5505082" cy="4350273"/>
          </a:xfrm>
          <a:prstGeom prst="rect">
            <a:avLst/>
          </a:prstGeom>
        </p:spPr>
      </p:pic>
      <p:sp>
        <p:nvSpPr>
          <p:cNvPr id="8" name="Title 1">
            <a:extLst>
              <a:ext uri="{FF2B5EF4-FFF2-40B4-BE49-F238E27FC236}">
                <a16:creationId xmlns:a16="http://schemas.microsoft.com/office/drawing/2014/main" id="{633FDC87-7935-A84F-89AB-D5E0461E9E92}"/>
              </a:ext>
            </a:extLst>
          </p:cNvPr>
          <p:cNvSpPr>
            <a:spLocks noGrp="1"/>
          </p:cNvSpPr>
          <p:nvPr>
            <p:ph type="title"/>
          </p:nvPr>
        </p:nvSpPr>
        <p:spPr>
          <a:xfrm>
            <a:off x="179512" y="274638"/>
            <a:ext cx="7416824" cy="1143000"/>
          </a:xfrm>
        </p:spPr>
        <p:txBody>
          <a:bodyPr>
            <a:normAutofit/>
          </a:bodyPr>
          <a:lstStyle/>
          <a:p>
            <a:r>
              <a:rPr lang="en-US" sz="2800" dirty="0"/>
              <a:t>Combination of different data sources improves definition of 𝛥mC2 ensemble</a:t>
            </a:r>
          </a:p>
        </p:txBody>
      </p:sp>
      <p:sp>
        <p:nvSpPr>
          <p:cNvPr id="9" name="TextBox 8">
            <a:extLst>
              <a:ext uri="{FF2B5EF4-FFF2-40B4-BE49-F238E27FC236}">
                <a16:creationId xmlns:a16="http://schemas.microsoft.com/office/drawing/2014/main" id="{BE525D52-6B7F-4848-A88A-133021A0D9DA}"/>
              </a:ext>
            </a:extLst>
          </p:cNvPr>
          <p:cNvSpPr txBox="1"/>
          <p:nvPr/>
        </p:nvSpPr>
        <p:spPr>
          <a:xfrm>
            <a:off x="1547664" y="6372036"/>
            <a:ext cx="7670409" cy="369332"/>
          </a:xfrm>
          <a:prstGeom prst="rect">
            <a:avLst/>
          </a:prstGeom>
          <a:noFill/>
        </p:spPr>
        <p:txBody>
          <a:bodyPr wrap="square" rtlCol="0">
            <a:spAutoFit/>
          </a:bodyPr>
          <a:lstStyle/>
          <a:p>
            <a:pPr algn="just"/>
            <a:r>
              <a:rPr lang="en-US" i="1" dirty="0"/>
              <a:t>The drop in 𝞆</a:t>
            </a:r>
            <a:r>
              <a:rPr lang="en-US" i="1" baseline="30000" dirty="0"/>
              <a:t>2 </a:t>
            </a:r>
            <a:r>
              <a:rPr lang="en-US" i="1" dirty="0"/>
              <a:t>is the result in the improved quality of ensemble</a:t>
            </a:r>
          </a:p>
        </p:txBody>
      </p:sp>
      <p:sp>
        <p:nvSpPr>
          <p:cNvPr id="10" name="TextBox 9">
            <a:extLst>
              <a:ext uri="{FF2B5EF4-FFF2-40B4-BE49-F238E27FC236}">
                <a16:creationId xmlns:a16="http://schemas.microsoft.com/office/drawing/2014/main" id="{FADCE097-4C59-2E47-B0D4-52B9184F4171}"/>
              </a:ext>
            </a:extLst>
          </p:cNvPr>
          <p:cNvSpPr txBox="1"/>
          <p:nvPr/>
        </p:nvSpPr>
        <p:spPr>
          <a:xfrm>
            <a:off x="7066128" y="1540347"/>
            <a:ext cx="2077872" cy="1569660"/>
          </a:xfrm>
          <a:prstGeom prst="rect">
            <a:avLst/>
          </a:prstGeom>
          <a:noFill/>
        </p:spPr>
        <p:txBody>
          <a:bodyPr wrap="square" rtlCol="0">
            <a:spAutoFit/>
          </a:bodyPr>
          <a:lstStyle/>
          <a:p>
            <a:r>
              <a:rPr lang="en-US" sz="1600" dirty="0"/>
              <a:t>energy = energy from molecular simulations</a:t>
            </a:r>
          </a:p>
          <a:p>
            <a:r>
              <a:rPr lang="en-US" sz="1600" dirty="0"/>
              <a:t>CS = NMR chemical shifts</a:t>
            </a:r>
          </a:p>
          <a:p>
            <a:r>
              <a:rPr lang="en-US" sz="1600" dirty="0"/>
              <a:t>JSD = Jensen-Shannon weights divergence </a:t>
            </a:r>
          </a:p>
        </p:txBody>
      </p:sp>
      <p:sp>
        <p:nvSpPr>
          <p:cNvPr id="12" name="TextBox 11">
            <a:extLst>
              <a:ext uri="{FF2B5EF4-FFF2-40B4-BE49-F238E27FC236}">
                <a16:creationId xmlns:a16="http://schemas.microsoft.com/office/drawing/2014/main" id="{71A71466-EAB2-644A-916A-70ACCB0897F8}"/>
              </a:ext>
            </a:extLst>
          </p:cNvPr>
          <p:cNvSpPr txBox="1"/>
          <p:nvPr/>
        </p:nvSpPr>
        <p:spPr>
          <a:xfrm>
            <a:off x="633882" y="5875754"/>
            <a:ext cx="838691" cy="338554"/>
          </a:xfrm>
          <a:prstGeom prst="rect">
            <a:avLst/>
          </a:prstGeom>
          <a:noFill/>
        </p:spPr>
        <p:txBody>
          <a:bodyPr wrap="none" rtlCol="0">
            <a:spAutoFit/>
          </a:bodyPr>
          <a:lstStyle/>
          <a:p>
            <a:r>
              <a:rPr lang="sv-SE" sz="1600" i="1" dirty="0">
                <a:latin typeface="Symbol" pitchFamily="2" charset="2"/>
              </a:rPr>
              <a:t>𝞆</a:t>
            </a:r>
            <a:r>
              <a:rPr lang="sv-SE" sz="1600" i="1" baseline="30000" dirty="0">
                <a:latin typeface="Symbol" pitchFamily="2" charset="2"/>
              </a:rPr>
              <a:t>2</a:t>
            </a:r>
            <a:r>
              <a:rPr lang="sv-SE" sz="1600" i="1" dirty="0">
                <a:latin typeface="Symbol" pitchFamily="2" charset="2"/>
              </a:rPr>
              <a:t>=</a:t>
            </a:r>
            <a:r>
              <a:rPr lang="sv-SE" sz="1600" dirty="0">
                <a:latin typeface="Calibri" panose="020F0502020204030204" pitchFamily="34" charset="0"/>
                <a:cs typeface="Calibri" panose="020F0502020204030204" pitchFamily="34" charset="0"/>
              </a:rPr>
              <a:t>3.77</a:t>
            </a:r>
          </a:p>
        </p:txBody>
      </p:sp>
      <p:sp>
        <p:nvSpPr>
          <p:cNvPr id="13" name="TextBox 12">
            <a:extLst>
              <a:ext uri="{FF2B5EF4-FFF2-40B4-BE49-F238E27FC236}">
                <a16:creationId xmlns:a16="http://schemas.microsoft.com/office/drawing/2014/main" id="{EA980BE1-0C99-7547-8A93-8145435AF958}"/>
              </a:ext>
            </a:extLst>
          </p:cNvPr>
          <p:cNvSpPr txBox="1"/>
          <p:nvPr/>
        </p:nvSpPr>
        <p:spPr>
          <a:xfrm>
            <a:off x="2018600" y="5868568"/>
            <a:ext cx="838691" cy="338554"/>
          </a:xfrm>
          <a:prstGeom prst="rect">
            <a:avLst/>
          </a:prstGeom>
          <a:noFill/>
        </p:spPr>
        <p:txBody>
          <a:bodyPr wrap="none" rtlCol="0">
            <a:spAutoFit/>
          </a:bodyPr>
          <a:lstStyle/>
          <a:p>
            <a:r>
              <a:rPr lang="sv-SE" sz="1600" i="1" dirty="0">
                <a:latin typeface="Symbol" pitchFamily="2" charset="2"/>
              </a:rPr>
              <a:t>𝞆</a:t>
            </a:r>
            <a:r>
              <a:rPr lang="sv-SE" sz="1600" i="1" baseline="30000" dirty="0">
                <a:latin typeface="Symbol" pitchFamily="2" charset="2"/>
              </a:rPr>
              <a:t>2</a:t>
            </a:r>
            <a:r>
              <a:rPr lang="sv-SE" sz="1600" i="1" dirty="0">
                <a:latin typeface="Symbol" pitchFamily="2" charset="2"/>
              </a:rPr>
              <a:t>=</a:t>
            </a:r>
            <a:r>
              <a:rPr lang="sv-SE" sz="1600" dirty="0"/>
              <a:t>3.55</a:t>
            </a:r>
          </a:p>
        </p:txBody>
      </p:sp>
      <p:sp>
        <p:nvSpPr>
          <p:cNvPr id="14" name="TextBox 13">
            <a:extLst>
              <a:ext uri="{FF2B5EF4-FFF2-40B4-BE49-F238E27FC236}">
                <a16:creationId xmlns:a16="http://schemas.microsoft.com/office/drawing/2014/main" id="{3CB45F22-5BCB-134F-A08F-129765310E57}"/>
              </a:ext>
            </a:extLst>
          </p:cNvPr>
          <p:cNvSpPr txBox="1"/>
          <p:nvPr/>
        </p:nvSpPr>
        <p:spPr>
          <a:xfrm>
            <a:off x="3328865" y="5881636"/>
            <a:ext cx="838691" cy="338554"/>
          </a:xfrm>
          <a:prstGeom prst="rect">
            <a:avLst/>
          </a:prstGeom>
          <a:noFill/>
        </p:spPr>
        <p:txBody>
          <a:bodyPr wrap="none" rtlCol="0">
            <a:spAutoFit/>
          </a:bodyPr>
          <a:lstStyle/>
          <a:p>
            <a:r>
              <a:rPr lang="sv-SE" sz="1600" i="1" dirty="0">
                <a:latin typeface="Symbol" pitchFamily="2" charset="2"/>
              </a:rPr>
              <a:t>𝞆</a:t>
            </a:r>
            <a:r>
              <a:rPr lang="sv-SE" sz="1600" i="1" baseline="30000" dirty="0">
                <a:latin typeface="Symbol" pitchFamily="2" charset="2"/>
              </a:rPr>
              <a:t>2</a:t>
            </a:r>
            <a:r>
              <a:rPr lang="sv-SE" sz="1600" i="1" dirty="0">
                <a:latin typeface="Symbol" pitchFamily="2" charset="2"/>
              </a:rPr>
              <a:t>=</a:t>
            </a:r>
            <a:r>
              <a:rPr lang="sv-SE" sz="1600" dirty="0"/>
              <a:t>3.81</a:t>
            </a:r>
          </a:p>
        </p:txBody>
      </p:sp>
      <p:sp>
        <p:nvSpPr>
          <p:cNvPr id="15" name="TextBox 14">
            <a:extLst>
              <a:ext uri="{FF2B5EF4-FFF2-40B4-BE49-F238E27FC236}">
                <a16:creationId xmlns:a16="http://schemas.microsoft.com/office/drawing/2014/main" id="{64162802-5A3A-8B48-A427-29E8BCA0D147}"/>
              </a:ext>
            </a:extLst>
          </p:cNvPr>
          <p:cNvSpPr txBox="1"/>
          <p:nvPr/>
        </p:nvSpPr>
        <p:spPr>
          <a:xfrm>
            <a:off x="4607281" y="5868568"/>
            <a:ext cx="838691" cy="338554"/>
          </a:xfrm>
          <a:prstGeom prst="rect">
            <a:avLst/>
          </a:prstGeom>
          <a:noFill/>
        </p:spPr>
        <p:txBody>
          <a:bodyPr wrap="none" rtlCol="0">
            <a:spAutoFit/>
          </a:bodyPr>
          <a:lstStyle/>
          <a:p>
            <a:r>
              <a:rPr lang="sv-SE" sz="1600" i="1" dirty="0">
                <a:latin typeface="Symbol" pitchFamily="2" charset="2"/>
              </a:rPr>
              <a:t>𝞆</a:t>
            </a:r>
            <a:r>
              <a:rPr lang="sv-SE" sz="1600" i="1" baseline="30000" dirty="0">
                <a:latin typeface="Symbol" pitchFamily="2" charset="2"/>
              </a:rPr>
              <a:t>2</a:t>
            </a:r>
            <a:r>
              <a:rPr lang="sv-SE" sz="1600" i="1" dirty="0">
                <a:latin typeface="Symbol" pitchFamily="2" charset="2"/>
              </a:rPr>
              <a:t>=</a:t>
            </a:r>
            <a:r>
              <a:rPr lang="sv-SE" sz="1600" dirty="0"/>
              <a:t>3.56</a:t>
            </a:r>
          </a:p>
        </p:txBody>
      </p:sp>
    </p:spTree>
    <p:extLst>
      <p:ext uri="{BB962C8B-B14F-4D97-AF65-F5344CB8AC3E}">
        <p14:creationId xmlns:p14="http://schemas.microsoft.com/office/powerpoint/2010/main" val="3119275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Conclusions </a:t>
            </a:r>
          </a:p>
        </p:txBody>
      </p:sp>
      <p:sp>
        <p:nvSpPr>
          <p:cNvPr id="3" name="Content Placeholder 2"/>
          <p:cNvSpPr>
            <a:spLocks noGrp="1"/>
          </p:cNvSpPr>
          <p:nvPr>
            <p:ph idx="1"/>
          </p:nvPr>
        </p:nvSpPr>
        <p:spPr/>
        <p:txBody>
          <a:bodyPr>
            <a:normAutofit/>
          </a:bodyPr>
          <a:lstStyle/>
          <a:p>
            <a:pPr marL="0" indent="0">
              <a:buNone/>
            </a:pPr>
            <a:r>
              <a:rPr lang="en-US" sz="2400" dirty="0"/>
              <a:t>Bayesian Inference:</a:t>
            </a:r>
          </a:p>
          <a:p>
            <a:r>
              <a:rPr lang="en-US" sz="2400" dirty="0"/>
              <a:t>can be used to optimally balance model complexity and fit to experimental data</a:t>
            </a:r>
          </a:p>
          <a:p>
            <a:r>
              <a:rPr lang="en-US" sz="2400" dirty="0"/>
              <a:t>gives information about the uncertainty of inferred ensembles and parameters</a:t>
            </a:r>
          </a:p>
          <a:p>
            <a:r>
              <a:rPr lang="en-US" sz="2400" dirty="0"/>
              <a:t>allows for combining information from different data sources in one model</a:t>
            </a:r>
          </a:p>
          <a:p>
            <a:endParaRPr lang="en-US" sz="2400" dirty="0"/>
          </a:p>
          <a:p>
            <a:pPr marL="0" indent="0">
              <a:buNone/>
            </a:pPr>
            <a:r>
              <a:rPr lang="en-US" sz="2400" dirty="0"/>
              <a:t>Our method combines the speed of alternative methods with the benefits of Bayesian inference</a:t>
            </a:r>
          </a:p>
        </p:txBody>
      </p:sp>
      <p:sp>
        <p:nvSpPr>
          <p:cNvPr id="4" name="Slide Number Placeholder 3"/>
          <p:cNvSpPr>
            <a:spLocks noGrp="1"/>
          </p:cNvSpPr>
          <p:nvPr>
            <p:ph type="sldNum" sz="quarter" idx="12"/>
          </p:nvPr>
        </p:nvSpPr>
        <p:spPr/>
        <p:txBody>
          <a:bodyPr/>
          <a:lstStyle/>
          <a:p>
            <a:fld id="{551115BC-487E-4422-894C-CB7CD3E79223}" type="slidenum">
              <a:rPr lang="sv-SE" smtClean="0"/>
              <a:t>22</a:t>
            </a:fld>
            <a:endParaRPr lang="sv-SE" dirty="0"/>
          </a:p>
        </p:txBody>
      </p:sp>
    </p:spTree>
    <p:extLst>
      <p:ext uri="{BB962C8B-B14F-4D97-AF65-F5344CB8AC3E}">
        <p14:creationId xmlns:p14="http://schemas.microsoft.com/office/powerpoint/2010/main" val="18614766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E4AAED-8C30-404F-90E0-CF45EF2AD84A}"/>
              </a:ext>
            </a:extLst>
          </p:cNvPr>
          <p:cNvSpPr>
            <a:spLocks noGrp="1"/>
          </p:cNvSpPr>
          <p:nvPr>
            <p:ph type="title"/>
          </p:nvPr>
        </p:nvSpPr>
        <p:spPr/>
        <p:txBody>
          <a:bodyPr/>
          <a:lstStyle/>
          <a:p>
            <a:r>
              <a:rPr lang="en-US" dirty="0"/>
              <a:t>Method is available for download</a:t>
            </a:r>
          </a:p>
        </p:txBody>
      </p:sp>
      <p:sp>
        <p:nvSpPr>
          <p:cNvPr id="4" name="Slide Number Placeholder 3">
            <a:extLst>
              <a:ext uri="{FF2B5EF4-FFF2-40B4-BE49-F238E27FC236}">
                <a16:creationId xmlns:a16="http://schemas.microsoft.com/office/drawing/2014/main" id="{B3D5959F-82F1-ED47-8F74-8460D9A676E8}"/>
              </a:ext>
            </a:extLst>
          </p:cNvPr>
          <p:cNvSpPr>
            <a:spLocks noGrp="1"/>
          </p:cNvSpPr>
          <p:nvPr>
            <p:ph type="sldNum" sz="quarter" idx="12"/>
          </p:nvPr>
        </p:nvSpPr>
        <p:spPr/>
        <p:txBody>
          <a:bodyPr/>
          <a:lstStyle/>
          <a:p>
            <a:fld id="{551115BC-487E-4422-894C-CB7CD3E79223}" type="slidenum">
              <a:rPr lang="en-GB" noProof="0" smtClean="0"/>
              <a:t>23</a:t>
            </a:fld>
            <a:endParaRPr lang="en-GB" noProof="0"/>
          </a:p>
        </p:txBody>
      </p:sp>
      <p:sp>
        <p:nvSpPr>
          <p:cNvPr id="5" name="TextBox 4">
            <a:extLst>
              <a:ext uri="{FF2B5EF4-FFF2-40B4-BE49-F238E27FC236}">
                <a16:creationId xmlns:a16="http://schemas.microsoft.com/office/drawing/2014/main" id="{007EE38A-2AD7-EB42-A4C9-1E0D9B96B243}"/>
              </a:ext>
            </a:extLst>
          </p:cNvPr>
          <p:cNvSpPr txBox="1"/>
          <p:nvPr/>
        </p:nvSpPr>
        <p:spPr>
          <a:xfrm>
            <a:off x="557447" y="1533301"/>
            <a:ext cx="4518609" cy="461665"/>
          </a:xfrm>
          <a:prstGeom prst="rect">
            <a:avLst/>
          </a:prstGeom>
          <a:noFill/>
        </p:spPr>
        <p:txBody>
          <a:bodyPr wrap="none" rtlCol="0">
            <a:spAutoFit/>
          </a:bodyPr>
          <a:lstStyle/>
          <a:p>
            <a:r>
              <a:rPr lang="en-US" sz="2400" dirty="0"/>
              <a:t>https://</a:t>
            </a:r>
            <a:r>
              <a:rPr lang="en-US" sz="2400" dirty="0" err="1"/>
              <a:t>andre-lab.github.io</a:t>
            </a:r>
            <a:r>
              <a:rPr lang="en-US" sz="2400" dirty="0"/>
              <a:t>/</a:t>
            </a:r>
            <a:r>
              <a:rPr lang="en-US" sz="2400" dirty="0" err="1"/>
              <a:t>bioce</a:t>
            </a:r>
            <a:r>
              <a:rPr lang="en-US" sz="2400" dirty="0"/>
              <a:t>/ </a:t>
            </a:r>
          </a:p>
        </p:txBody>
      </p:sp>
      <p:pic>
        <p:nvPicPr>
          <p:cNvPr id="7" name="Picture 6">
            <a:extLst>
              <a:ext uri="{FF2B5EF4-FFF2-40B4-BE49-F238E27FC236}">
                <a16:creationId xmlns:a16="http://schemas.microsoft.com/office/drawing/2014/main" id="{F2CE2AFF-CF28-A642-833B-2290844E52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1600" y="2110629"/>
            <a:ext cx="7020272" cy="4624841"/>
          </a:xfrm>
          <a:prstGeom prst="rect">
            <a:avLst/>
          </a:prstGeom>
        </p:spPr>
      </p:pic>
    </p:spTree>
    <p:extLst>
      <p:ext uri="{BB962C8B-B14F-4D97-AF65-F5344CB8AC3E}">
        <p14:creationId xmlns:p14="http://schemas.microsoft.com/office/powerpoint/2010/main" val="42824209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4" name="The Objective of DMSC"/>
          <p:cNvSpPr txBox="1">
            <a:spLocks noGrp="1"/>
          </p:cNvSpPr>
          <p:nvPr>
            <p:ph type="title"/>
          </p:nvPr>
        </p:nvSpPr>
        <p:spPr>
          <a:xfrm>
            <a:off x="160868" y="260648"/>
            <a:ext cx="6571374" cy="890643"/>
          </a:xfrm>
          <a:prstGeom prst="rect">
            <a:avLst/>
          </a:prstGeom>
        </p:spPr>
        <p:txBody>
          <a:bodyPr/>
          <a:lstStyle>
            <a:lvl1pPr>
              <a:defRPr>
                <a:latin typeface="Helvetica"/>
                <a:ea typeface="Helvetica"/>
                <a:cs typeface="Helvetica"/>
                <a:sym typeface="Helvetica"/>
              </a:defRPr>
            </a:lvl1pPr>
          </a:lstStyle>
          <a:p>
            <a:r>
              <a:rPr dirty="0"/>
              <a:t>DMSC</a:t>
            </a:r>
            <a:r>
              <a:rPr lang="en-US" dirty="0"/>
              <a:t> balances scientific impact with entry barrier</a:t>
            </a:r>
            <a:endParaRPr dirty="0"/>
          </a:p>
        </p:txBody>
      </p:sp>
      <p:sp>
        <p:nvSpPr>
          <p:cNvPr id="405" name="Minimise the time it takes to understand experimental data…"/>
          <p:cNvSpPr txBox="1">
            <a:spLocks noGrp="1"/>
          </p:cNvSpPr>
          <p:nvPr>
            <p:ph type="body" idx="1"/>
          </p:nvPr>
        </p:nvSpPr>
        <p:spPr>
          <a:xfrm>
            <a:off x="1213557" y="2119278"/>
            <a:ext cx="6918976" cy="3943351"/>
          </a:xfrm>
          <a:prstGeom prst="rect">
            <a:avLst/>
          </a:prstGeom>
        </p:spPr>
        <p:txBody>
          <a:bodyPr/>
          <a:lstStyle/>
          <a:p>
            <a:pPr algn="ctr">
              <a:defRPr>
                <a:solidFill>
                  <a:srgbClr val="000000"/>
                </a:solidFill>
                <a:latin typeface="Helvetica"/>
                <a:ea typeface="Helvetica"/>
                <a:cs typeface="Helvetica"/>
                <a:sym typeface="Helvetica"/>
              </a:defRPr>
            </a:pPr>
            <a:r>
              <a:rPr dirty="0"/>
              <a:t>Minimise the time it takes to understand experimental data</a:t>
            </a:r>
          </a:p>
          <a:p>
            <a:pPr>
              <a:defRPr>
                <a:solidFill>
                  <a:srgbClr val="000000"/>
                </a:solidFill>
                <a:latin typeface="Helvetica"/>
                <a:ea typeface="Helvetica"/>
                <a:cs typeface="Helvetica"/>
                <a:sym typeface="Helvetica"/>
              </a:defRPr>
            </a:pPr>
            <a:endParaRPr dirty="0"/>
          </a:p>
          <a:p>
            <a:pPr>
              <a:defRPr>
                <a:solidFill>
                  <a:srgbClr val="000000"/>
                </a:solidFill>
                <a:latin typeface="Helvetica"/>
                <a:ea typeface="Helvetica"/>
                <a:cs typeface="Helvetica"/>
                <a:sym typeface="Helvetica"/>
              </a:defRPr>
            </a:pPr>
            <a:endParaRPr dirty="0"/>
          </a:p>
          <a:p>
            <a:pPr>
              <a:defRPr>
                <a:solidFill>
                  <a:srgbClr val="000000"/>
                </a:solidFill>
                <a:latin typeface="Helvetica"/>
                <a:ea typeface="Helvetica"/>
                <a:cs typeface="Helvetica"/>
                <a:sym typeface="Helvetica"/>
              </a:defRPr>
            </a:pPr>
            <a:endParaRPr dirty="0"/>
          </a:p>
          <a:p>
            <a:pPr>
              <a:defRPr>
                <a:solidFill>
                  <a:srgbClr val="000000"/>
                </a:solidFill>
                <a:latin typeface="Helvetica"/>
                <a:ea typeface="Helvetica"/>
                <a:cs typeface="Helvetica"/>
                <a:sym typeface="Helvetica"/>
              </a:defRPr>
            </a:pPr>
            <a:endParaRPr dirty="0"/>
          </a:p>
          <a:p>
            <a:pPr>
              <a:defRPr>
                <a:solidFill>
                  <a:srgbClr val="000000"/>
                </a:solidFill>
                <a:latin typeface="Helvetica"/>
                <a:ea typeface="Helvetica"/>
                <a:cs typeface="Helvetica"/>
                <a:sym typeface="Helvetica"/>
              </a:defRPr>
            </a:pPr>
            <a:endParaRPr dirty="0"/>
          </a:p>
          <a:p>
            <a:pPr>
              <a:defRPr>
                <a:solidFill>
                  <a:srgbClr val="000000"/>
                </a:solidFill>
                <a:latin typeface="Helvetica"/>
                <a:ea typeface="Helvetica"/>
                <a:cs typeface="Helvetica"/>
                <a:sym typeface="Helvetica"/>
              </a:defRPr>
            </a:pPr>
            <a:endParaRPr dirty="0"/>
          </a:p>
          <a:p>
            <a:pPr>
              <a:defRPr>
                <a:solidFill>
                  <a:srgbClr val="000000"/>
                </a:solidFill>
                <a:latin typeface="Helvetica"/>
                <a:ea typeface="Helvetica"/>
                <a:cs typeface="Helvetica"/>
                <a:sym typeface="Helvetica"/>
              </a:defRPr>
            </a:pPr>
            <a:endParaRPr dirty="0"/>
          </a:p>
          <a:p>
            <a:pPr>
              <a:defRPr>
                <a:solidFill>
                  <a:srgbClr val="000000"/>
                </a:solidFill>
                <a:latin typeface="Helvetica"/>
                <a:ea typeface="Helvetica"/>
                <a:cs typeface="Helvetica"/>
                <a:sym typeface="Helvetica"/>
              </a:defRPr>
            </a:pPr>
            <a:endParaRPr dirty="0"/>
          </a:p>
          <a:p>
            <a:pPr>
              <a:defRPr>
                <a:solidFill>
                  <a:srgbClr val="000000"/>
                </a:solidFill>
                <a:latin typeface="Helvetica"/>
                <a:ea typeface="Helvetica"/>
                <a:cs typeface="Helvetica"/>
                <a:sym typeface="Helvetica"/>
              </a:defRPr>
            </a:pPr>
            <a:endParaRPr dirty="0"/>
          </a:p>
          <a:p>
            <a:pPr algn="ctr">
              <a:defRPr>
                <a:solidFill>
                  <a:srgbClr val="000000"/>
                </a:solidFill>
                <a:latin typeface="Helvetica"/>
                <a:ea typeface="Helvetica"/>
                <a:cs typeface="Helvetica"/>
                <a:sym typeface="Helvetica"/>
              </a:defRPr>
            </a:pPr>
            <a:r>
              <a:rPr dirty="0"/>
              <a:t>Maximise the scientific impact and success of ESS </a:t>
            </a:r>
          </a:p>
        </p:txBody>
      </p:sp>
      <p:sp>
        <p:nvSpPr>
          <p:cNvPr id="406" name="Slide Number"/>
          <p:cNvSpPr txBox="1">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3</a:t>
            </a:fld>
            <a:endParaRPr/>
          </a:p>
        </p:txBody>
      </p:sp>
      <p:pic>
        <p:nvPicPr>
          <p:cNvPr id="407" name="Screen Shot 2017-06-14 at 13.49.26.png" descr="Screen Shot 2017-06-14 at 13.49.26.png"/>
          <p:cNvPicPr>
            <a:picLocks noChangeAspect="1"/>
          </p:cNvPicPr>
          <p:nvPr/>
        </p:nvPicPr>
        <p:blipFill>
          <a:blip r:embed="rId3">
            <a:extLst/>
          </a:blip>
          <a:stretch>
            <a:fillRect/>
          </a:stretch>
        </p:blipFill>
        <p:spPr>
          <a:xfrm>
            <a:off x="2002303" y="2704258"/>
            <a:ext cx="4885063" cy="2410454"/>
          </a:xfrm>
          <a:prstGeom prst="rect">
            <a:avLst/>
          </a:prstGeom>
          <a:ln w="12700">
            <a:miter lim="400000"/>
          </a:ln>
        </p:spPr>
      </p:pic>
    </p:spTree>
    <p:extLst>
      <p:ext uri="{BB962C8B-B14F-4D97-AF65-F5344CB8AC3E}">
        <p14:creationId xmlns:p14="http://schemas.microsoft.com/office/powerpoint/2010/main" val="2661532278"/>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FE506D-233F-FB45-9787-ED22B95945D3}"/>
              </a:ext>
            </a:extLst>
          </p:cNvPr>
          <p:cNvSpPr>
            <a:spLocks noGrp="1"/>
          </p:cNvSpPr>
          <p:nvPr>
            <p:ph type="title"/>
          </p:nvPr>
        </p:nvSpPr>
        <p:spPr>
          <a:xfrm>
            <a:off x="0" y="274638"/>
            <a:ext cx="7596336" cy="1143000"/>
          </a:xfrm>
        </p:spPr>
        <p:txBody>
          <a:bodyPr/>
          <a:lstStyle/>
          <a:p>
            <a:r>
              <a:rPr lang="en-US" dirty="0"/>
              <a:t>But science happens also outside ESS…</a:t>
            </a:r>
          </a:p>
        </p:txBody>
      </p:sp>
      <p:sp>
        <p:nvSpPr>
          <p:cNvPr id="4" name="Slide Number Placeholder 3">
            <a:extLst>
              <a:ext uri="{FF2B5EF4-FFF2-40B4-BE49-F238E27FC236}">
                <a16:creationId xmlns:a16="http://schemas.microsoft.com/office/drawing/2014/main" id="{B1B589C5-1D9C-A848-B39F-159CCB2DAFF3}"/>
              </a:ext>
            </a:extLst>
          </p:cNvPr>
          <p:cNvSpPr>
            <a:spLocks noGrp="1"/>
          </p:cNvSpPr>
          <p:nvPr>
            <p:ph type="sldNum" sz="quarter" idx="12"/>
          </p:nvPr>
        </p:nvSpPr>
        <p:spPr/>
        <p:txBody>
          <a:bodyPr/>
          <a:lstStyle/>
          <a:p>
            <a:fld id="{551115BC-487E-4422-894C-CB7CD3E79223}" type="slidenum">
              <a:rPr lang="en-GB" noProof="0" smtClean="0"/>
              <a:t>4</a:t>
            </a:fld>
            <a:endParaRPr lang="en-GB" noProof="0"/>
          </a:p>
        </p:txBody>
      </p:sp>
      <p:pic>
        <p:nvPicPr>
          <p:cNvPr id="5" name="Picture 2" descr="ttps://academictree.org/photo/005/cache.050011.Jill_Trewhella.jpg">
            <a:extLst>
              <a:ext uri="{FF2B5EF4-FFF2-40B4-BE49-F238E27FC236}">
                <a16:creationId xmlns:a16="http://schemas.microsoft.com/office/drawing/2014/main" id="{5B634DCF-5537-A549-B854-528716CD1083}"/>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363953" y="1573952"/>
            <a:ext cx="1503954" cy="225817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B4AF3BD-499E-FA4E-8FC9-11D9F6237F26}"/>
              </a:ext>
            </a:extLst>
          </p:cNvPr>
          <p:cNvSpPr txBox="1"/>
          <p:nvPr/>
        </p:nvSpPr>
        <p:spPr>
          <a:xfrm>
            <a:off x="4635525" y="3904010"/>
            <a:ext cx="2960811" cy="369332"/>
          </a:xfrm>
          <a:prstGeom prst="rect">
            <a:avLst/>
          </a:prstGeom>
          <a:noFill/>
        </p:spPr>
        <p:txBody>
          <a:bodyPr wrap="none" rtlCol="0">
            <a:spAutoFit/>
          </a:bodyPr>
          <a:lstStyle/>
          <a:p>
            <a:pPr algn="ctr"/>
            <a:r>
              <a:rPr lang="en-US" dirty="0"/>
              <a:t>Jill </a:t>
            </a:r>
            <a:r>
              <a:rPr lang="en-US" dirty="0" err="1"/>
              <a:t>Trewhella</a:t>
            </a:r>
            <a:r>
              <a:rPr lang="en-US" dirty="0"/>
              <a:t>, Univ. of Sydney</a:t>
            </a:r>
          </a:p>
        </p:txBody>
      </p:sp>
      <p:sp>
        <p:nvSpPr>
          <p:cNvPr id="7" name="TextBox 6">
            <a:extLst>
              <a:ext uri="{FF2B5EF4-FFF2-40B4-BE49-F238E27FC236}">
                <a16:creationId xmlns:a16="http://schemas.microsoft.com/office/drawing/2014/main" id="{8C725383-DD62-454E-A614-03478D7F03C0}"/>
              </a:ext>
            </a:extLst>
          </p:cNvPr>
          <p:cNvSpPr txBox="1"/>
          <p:nvPr/>
        </p:nvSpPr>
        <p:spPr>
          <a:xfrm>
            <a:off x="1206076" y="3904010"/>
            <a:ext cx="3150286" cy="369332"/>
          </a:xfrm>
          <a:prstGeom prst="rect">
            <a:avLst/>
          </a:prstGeom>
          <a:noFill/>
        </p:spPr>
        <p:txBody>
          <a:bodyPr wrap="none" rtlCol="0">
            <a:spAutoFit/>
          </a:bodyPr>
          <a:lstStyle/>
          <a:p>
            <a:pPr algn="ctr"/>
            <a:r>
              <a:rPr lang="en-US" dirty="0" err="1"/>
              <a:t>Ingemar</a:t>
            </a:r>
            <a:r>
              <a:rPr lang="en-US" dirty="0"/>
              <a:t> André, Lund University</a:t>
            </a:r>
          </a:p>
        </p:txBody>
      </p:sp>
      <p:pic>
        <p:nvPicPr>
          <p:cNvPr id="8" name="Picture 2" descr="https://static.wixstatic.com/media/afa3ea_81e087cc88e74010bf7bd8cb77e3f871%7Emv2_d_3024_4032_s_4_2.jpg/v1/fill/w_127,h_169,al_c,q_80,usm_0.66_1.00_0.01/afa3ea_81e087cc88e74010bf7bd8cb77e3f871%7Emv2_d_3024_4032_s_4_2.jpg">
            <a:extLst>
              <a:ext uri="{FF2B5EF4-FFF2-40B4-BE49-F238E27FC236}">
                <a16:creationId xmlns:a16="http://schemas.microsoft.com/office/drawing/2014/main" id="{D12E21FC-8D52-E340-8940-832D2B5F1C11}"/>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932735" y="1556792"/>
            <a:ext cx="1696968" cy="225817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AAF6B39C-0B01-1D4A-94FB-51AEFD958D62}"/>
              </a:ext>
            </a:extLst>
          </p:cNvPr>
          <p:cNvPicPr>
            <a:picLocks noChangeAspect="1"/>
          </p:cNvPicPr>
          <p:nvPr/>
        </p:nvPicPr>
        <p:blipFill rotWithShape="1">
          <a:blip r:embed="rId5">
            <a:extLst>
              <a:ext uri="{28A0092B-C50C-407E-A947-70E740481C1C}">
                <a14:useLocalDpi xmlns:a14="http://schemas.microsoft.com/office/drawing/2010/main" val="0"/>
              </a:ext>
            </a:extLst>
          </a:blip>
          <a:srcRect b="14045"/>
          <a:stretch/>
        </p:blipFill>
        <p:spPr>
          <a:xfrm>
            <a:off x="1309490" y="4488084"/>
            <a:ext cx="6084168" cy="2136067"/>
          </a:xfrm>
          <a:prstGeom prst="rect">
            <a:avLst/>
          </a:prstGeom>
        </p:spPr>
      </p:pic>
    </p:spTree>
    <p:extLst>
      <p:ext uri="{BB962C8B-B14F-4D97-AF65-F5344CB8AC3E}">
        <p14:creationId xmlns:p14="http://schemas.microsoft.com/office/powerpoint/2010/main" val="16025467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FF0E7F-0B36-3A49-B3BC-49E71BF8EDD0}"/>
              </a:ext>
            </a:extLst>
          </p:cNvPr>
          <p:cNvSpPr>
            <a:spLocks noGrp="1"/>
          </p:cNvSpPr>
          <p:nvPr>
            <p:ph type="title"/>
          </p:nvPr>
        </p:nvSpPr>
        <p:spPr>
          <a:xfrm>
            <a:off x="-1" y="44624"/>
            <a:ext cx="7879537" cy="1143000"/>
          </a:xfrm>
        </p:spPr>
        <p:txBody>
          <a:bodyPr>
            <a:normAutofit/>
          </a:bodyPr>
          <a:lstStyle/>
          <a:p>
            <a:r>
              <a:rPr lang="en-US" sz="2800" dirty="0" err="1"/>
              <a:t>Monodispersity</a:t>
            </a:r>
            <a:r>
              <a:rPr lang="en-US" sz="2800" dirty="0"/>
              <a:t> is desired in SAS experiment</a:t>
            </a:r>
          </a:p>
        </p:txBody>
      </p:sp>
      <p:sp>
        <p:nvSpPr>
          <p:cNvPr id="4" name="Slide Number Placeholder 3">
            <a:extLst>
              <a:ext uri="{FF2B5EF4-FFF2-40B4-BE49-F238E27FC236}">
                <a16:creationId xmlns:a16="http://schemas.microsoft.com/office/drawing/2014/main" id="{AE624036-EEBC-5644-B3DD-F4FCE3DF027C}"/>
              </a:ext>
            </a:extLst>
          </p:cNvPr>
          <p:cNvSpPr>
            <a:spLocks noGrp="1"/>
          </p:cNvSpPr>
          <p:nvPr>
            <p:ph type="sldNum" sz="quarter" idx="12"/>
          </p:nvPr>
        </p:nvSpPr>
        <p:spPr/>
        <p:txBody>
          <a:bodyPr/>
          <a:lstStyle/>
          <a:p>
            <a:fld id="{551115BC-487E-4422-894C-CB7CD3E79223}" type="slidenum">
              <a:rPr lang="en-GB" noProof="0" smtClean="0"/>
              <a:t>5</a:t>
            </a:fld>
            <a:endParaRPr lang="en-GB" noProof="0"/>
          </a:p>
        </p:txBody>
      </p:sp>
      <p:pic>
        <p:nvPicPr>
          <p:cNvPr id="43" name="Picture 42">
            <a:extLst>
              <a:ext uri="{FF2B5EF4-FFF2-40B4-BE49-F238E27FC236}">
                <a16:creationId xmlns:a16="http://schemas.microsoft.com/office/drawing/2014/main" id="{D3BB47CA-42F4-9348-959A-F35BD8C60CC5}"/>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235723" y="1705133"/>
            <a:ext cx="2621280" cy="2420112"/>
          </a:xfrm>
          <a:prstGeom prst="rect">
            <a:avLst/>
          </a:prstGeom>
        </p:spPr>
      </p:pic>
      <p:sp>
        <p:nvSpPr>
          <p:cNvPr id="44" name="TextBox 43">
            <a:extLst>
              <a:ext uri="{FF2B5EF4-FFF2-40B4-BE49-F238E27FC236}">
                <a16:creationId xmlns:a16="http://schemas.microsoft.com/office/drawing/2014/main" id="{E336FAA3-B596-5842-9422-1BE9254EC61C}"/>
              </a:ext>
            </a:extLst>
          </p:cNvPr>
          <p:cNvSpPr txBox="1"/>
          <p:nvPr/>
        </p:nvSpPr>
        <p:spPr>
          <a:xfrm>
            <a:off x="-67360" y="6589228"/>
            <a:ext cx="3213444" cy="276999"/>
          </a:xfrm>
          <a:prstGeom prst="rect">
            <a:avLst/>
          </a:prstGeom>
          <a:noFill/>
        </p:spPr>
        <p:txBody>
          <a:bodyPr wrap="none" rtlCol="0">
            <a:spAutoFit/>
          </a:bodyPr>
          <a:lstStyle/>
          <a:p>
            <a:r>
              <a:rPr lang="en-US" sz="1200" dirty="0"/>
              <a:t>Adapted from Di Cola et al. Pharmaceutics, 2017</a:t>
            </a:r>
          </a:p>
        </p:txBody>
      </p:sp>
      <p:grpSp>
        <p:nvGrpSpPr>
          <p:cNvPr id="45" name="Group 44">
            <a:extLst>
              <a:ext uri="{FF2B5EF4-FFF2-40B4-BE49-F238E27FC236}">
                <a16:creationId xmlns:a16="http://schemas.microsoft.com/office/drawing/2014/main" id="{51897B71-8C1C-704C-A9AD-D2E1ED69CC21}"/>
              </a:ext>
            </a:extLst>
          </p:cNvPr>
          <p:cNvGrpSpPr/>
          <p:nvPr/>
        </p:nvGrpSpPr>
        <p:grpSpPr>
          <a:xfrm>
            <a:off x="4857003" y="1672417"/>
            <a:ext cx="2100415" cy="1551590"/>
            <a:chOff x="2975641" y="2348880"/>
            <a:chExt cx="2100415" cy="1551590"/>
          </a:xfrm>
        </p:grpSpPr>
        <p:pic>
          <p:nvPicPr>
            <p:cNvPr id="46" name="Picture 45">
              <a:extLst>
                <a:ext uri="{FF2B5EF4-FFF2-40B4-BE49-F238E27FC236}">
                  <a16:creationId xmlns:a16="http://schemas.microsoft.com/office/drawing/2014/main" id="{904ACEFD-EDF5-6746-BB5F-BA7EA1598AE6}"/>
                </a:ext>
              </a:extLst>
            </p:cNvPr>
            <p:cNvPicPr>
              <a:picLocks noChangeAspect="1"/>
            </p:cNvPicPr>
            <p:nvPr/>
          </p:nvPicPr>
          <p:blipFill rotWithShape="1">
            <a:blip r:embed="rId4">
              <a:extLst>
                <a:ext uri="{BEBA8EAE-BF5A-486C-A8C5-ECC9F3942E4B}">
                  <a14:imgProps xmlns:a14="http://schemas.microsoft.com/office/drawing/2010/main">
                    <a14:imgLayer>
                      <a14:imgEffect>
                        <a14:brightnessContrast contrast="-40000"/>
                      </a14:imgEffect>
                    </a14:imgLayer>
                  </a14:imgProps>
                </a:ext>
                <a:ext uri="{28A0092B-C50C-407E-A947-70E740481C1C}">
                  <a14:useLocalDpi xmlns:a14="http://schemas.microsoft.com/office/drawing/2010/main"/>
                </a:ext>
              </a:extLst>
            </a:blip>
            <a:srcRect r="38417"/>
            <a:stretch/>
          </p:blipFill>
          <p:spPr>
            <a:xfrm>
              <a:off x="2975641" y="2348880"/>
              <a:ext cx="2100415" cy="1551590"/>
            </a:xfrm>
            <a:prstGeom prst="rect">
              <a:avLst/>
            </a:prstGeom>
            <a:scene3d>
              <a:camera prst="isometricLeftDown">
                <a:rot lat="1800000" lon="1800000" rev="0"/>
              </a:camera>
              <a:lightRig rig="threePt" dir="t"/>
            </a:scene3d>
          </p:spPr>
        </p:pic>
        <p:sp>
          <p:nvSpPr>
            <p:cNvPr id="47" name="Rectangle 46">
              <a:extLst>
                <a:ext uri="{FF2B5EF4-FFF2-40B4-BE49-F238E27FC236}">
                  <a16:creationId xmlns:a16="http://schemas.microsoft.com/office/drawing/2014/main" id="{CE01BB12-5F68-2840-8128-C7E4BE5F712B}"/>
                </a:ext>
              </a:extLst>
            </p:cNvPr>
            <p:cNvSpPr/>
            <p:nvPr/>
          </p:nvSpPr>
          <p:spPr>
            <a:xfrm>
              <a:off x="4572000" y="2645350"/>
              <a:ext cx="432048" cy="3516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 name="Group 2">
            <a:extLst>
              <a:ext uri="{FF2B5EF4-FFF2-40B4-BE49-F238E27FC236}">
                <a16:creationId xmlns:a16="http://schemas.microsoft.com/office/drawing/2014/main" id="{9735F1E4-9377-7C47-B1A4-AA28F9953368}"/>
              </a:ext>
            </a:extLst>
          </p:cNvPr>
          <p:cNvGrpSpPr/>
          <p:nvPr/>
        </p:nvGrpSpPr>
        <p:grpSpPr>
          <a:xfrm>
            <a:off x="3311860" y="3840120"/>
            <a:ext cx="1800200" cy="2160240"/>
            <a:chOff x="3311860" y="3840120"/>
            <a:chExt cx="1800200" cy="2160240"/>
          </a:xfrm>
        </p:grpSpPr>
        <p:sp>
          <p:nvSpPr>
            <p:cNvPr id="48" name="Oval 47">
              <a:extLst>
                <a:ext uri="{FF2B5EF4-FFF2-40B4-BE49-F238E27FC236}">
                  <a16:creationId xmlns:a16="http://schemas.microsoft.com/office/drawing/2014/main" id="{C30932AB-7D70-804F-B026-AD57187DD6FE}"/>
                </a:ext>
              </a:extLst>
            </p:cNvPr>
            <p:cNvSpPr/>
            <p:nvPr/>
          </p:nvSpPr>
          <p:spPr>
            <a:xfrm>
              <a:off x="4280939" y="4311957"/>
              <a:ext cx="576064" cy="592831"/>
            </a:xfrm>
            <a:prstGeom prst="ellipse">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sv-SE"/>
            </a:p>
          </p:txBody>
        </p:sp>
        <p:sp>
          <p:nvSpPr>
            <p:cNvPr id="49" name="Oval 48">
              <a:extLst>
                <a:ext uri="{FF2B5EF4-FFF2-40B4-BE49-F238E27FC236}">
                  <a16:creationId xmlns:a16="http://schemas.microsoft.com/office/drawing/2014/main" id="{D8F20D06-C366-874A-B4C4-5B3553DDA217}"/>
                </a:ext>
              </a:extLst>
            </p:cNvPr>
            <p:cNvSpPr/>
            <p:nvPr/>
          </p:nvSpPr>
          <p:spPr>
            <a:xfrm>
              <a:off x="3546363" y="4603805"/>
              <a:ext cx="576064" cy="592831"/>
            </a:xfrm>
            <a:prstGeom prst="ellipse">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sv-SE"/>
            </a:p>
          </p:txBody>
        </p:sp>
        <p:sp>
          <p:nvSpPr>
            <p:cNvPr id="50" name="Oval 49">
              <a:extLst>
                <a:ext uri="{FF2B5EF4-FFF2-40B4-BE49-F238E27FC236}">
                  <a16:creationId xmlns:a16="http://schemas.microsoft.com/office/drawing/2014/main" id="{8ABFDBD7-ECE5-E547-8C13-539E8CFAD56A}"/>
                </a:ext>
              </a:extLst>
            </p:cNvPr>
            <p:cNvSpPr/>
            <p:nvPr/>
          </p:nvSpPr>
          <p:spPr>
            <a:xfrm>
              <a:off x="4122427" y="5064256"/>
              <a:ext cx="576064" cy="592831"/>
            </a:xfrm>
            <a:prstGeom prst="ellipse">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sv-SE"/>
            </a:p>
          </p:txBody>
        </p:sp>
        <p:sp>
          <p:nvSpPr>
            <p:cNvPr id="51" name="Oval 50">
              <a:extLst>
                <a:ext uri="{FF2B5EF4-FFF2-40B4-BE49-F238E27FC236}">
                  <a16:creationId xmlns:a16="http://schemas.microsoft.com/office/drawing/2014/main" id="{F68019F8-4975-8A4E-98E6-8CC6158C6932}"/>
                </a:ext>
              </a:extLst>
            </p:cNvPr>
            <p:cNvSpPr/>
            <p:nvPr/>
          </p:nvSpPr>
          <p:spPr>
            <a:xfrm>
              <a:off x="3704875" y="3967369"/>
              <a:ext cx="576064" cy="592831"/>
            </a:xfrm>
            <a:prstGeom prst="ellipse">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sv-SE"/>
            </a:p>
          </p:txBody>
        </p:sp>
        <p:sp>
          <p:nvSpPr>
            <p:cNvPr id="52" name="Oval 51">
              <a:extLst>
                <a:ext uri="{FF2B5EF4-FFF2-40B4-BE49-F238E27FC236}">
                  <a16:creationId xmlns:a16="http://schemas.microsoft.com/office/drawing/2014/main" id="{C95627B3-F466-584B-B9BE-6EEC2A0CFBDC}"/>
                </a:ext>
              </a:extLst>
            </p:cNvPr>
            <p:cNvSpPr/>
            <p:nvPr/>
          </p:nvSpPr>
          <p:spPr>
            <a:xfrm>
              <a:off x="3546363" y="5352288"/>
              <a:ext cx="576064" cy="592831"/>
            </a:xfrm>
            <a:prstGeom prst="ellipse">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sv-SE"/>
            </a:p>
          </p:txBody>
        </p:sp>
        <p:grpSp>
          <p:nvGrpSpPr>
            <p:cNvPr id="55" name="Group 54">
              <a:extLst>
                <a:ext uri="{FF2B5EF4-FFF2-40B4-BE49-F238E27FC236}">
                  <a16:creationId xmlns:a16="http://schemas.microsoft.com/office/drawing/2014/main" id="{BB85A885-06BC-364D-91B5-92D2E232310E}"/>
                </a:ext>
              </a:extLst>
            </p:cNvPr>
            <p:cNvGrpSpPr/>
            <p:nvPr/>
          </p:nvGrpSpPr>
          <p:grpSpPr>
            <a:xfrm>
              <a:off x="3311860" y="3840120"/>
              <a:ext cx="1800200" cy="2160240"/>
              <a:chOff x="3311860" y="3356992"/>
              <a:chExt cx="1800200" cy="2160240"/>
            </a:xfrm>
          </p:grpSpPr>
          <p:sp>
            <p:nvSpPr>
              <p:cNvPr id="53" name="Rectangle 52">
                <a:extLst>
                  <a:ext uri="{FF2B5EF4-FFF2-40B4-BE49-F238E27FC236}">
                    <a16:creationId xmlns:a16="http://schemas.microsoft.com/office/drawing/2014/main" id="{AB4D2202-FA08-B143-8989-6AEF521941B0}"/>
                  </a:ext>
                </a:extLst>
              </p:cNvPr>
              <p:cNvSpPr/>
              <p:nvPr/>
            </p:nvSpPr>
            <p:spPr>
              <a:xfrm>
                <a:off x="3419872" y="3409909"/>
                <a:ext cx="1584176" cy="2107323"/>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54" name="Rectangle 53">
                <a:extLst>
                  <a:ext uri="{FF2B5EF4-FFF2-40B4-BE49-F238E27FC236}">
                    <a16:creationId xmlns:a16="http://schemas.microsoft.com/office/drawing/2014/main" id="{42311C3E-2689-1D4B-95EF-38ECBBB0028B}"/>
                  </a:ext>
                </a:extLst>
              </p:cNvPr>
              <p:cNvSpPr/>
              <p:nvPr/>
            </p:nvSpPr>
            <p:spPr>
              <a:xfrm>
                <a:off x="3311860" y="3356992"/>
                <a:ext cx="1800200" cy="1272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grpSp>
      <p:sp>
        <p:nvSpPr>
          <p:cNvPr id="56" name="TextBox 55">
            <a:extLst>
              <a:ext uri="{FF2B5EF4-FFF2-40B4-BE49-F238E27FC236}">
                <a16:creationId xmlns:a16="http://schemas.microsoft.com/office/drawing/2014/main" id="{02769E90-A95F-3F47-806E-7EB527C37717}"/>
              </a:ext>
            </a:extLst>
          </p:cNvPr>
          <p:cNvSpPr txBox="1"/>
          <p:nvPr/>
        </p:nvSpPr>
        <p:spPr>
          <a:xfrm>
            <a:off x="3059832" y="6156012"/>
            <a:ext cx="2304256" cy="369332"/>
          </a:xfrm>
          <a:prstGeom prst="rect">
            <a:avLst/>
          </a:prstGeom>
          <a:noFill/>
        </p:spPr>
        <p:txBody>
          <a:bodyPr wrap="square" rtlCol="0">
            <a:spAutoFit/>
          </a:bodyPr>
          <a:lstStyle/>
          <a:p>
            <a:r>
              <a:rPr lang="en-US" dirty="0"/>
              <a:t>Monodisperse sample</a:t>
            </a:r>
          </a:p>
        </p:txBody>
      </p:sp>
      <p:sp>
        <p:nvSpPr>
          <p:cNvPr id="5" name="Rectangle 4">
            <a:extLst>
              <a:ext uri="{FF2B5EF4-FFF2-40B4-BE49-F238E27FC236}">
                <a16:creationId xmlns:a16="http://schemas.microsoft.com/office/drawing/2014/main" id="{37344740-A845-DD42-A628-9CCF65F524D2}"/>
              </a:ext>
            </a:extLst>
          </p:cNvPr>
          <p:cNvSpPr/>
          <p:nvPr/>
        </p:nvSpPr>
        <p:spPr>
          <a:xfrm rot="19392403">
            <a:off x="2210646" y="3149573"/>
            <a:ext cx="1457685" cy="7716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nvGrpSpPr>
          <p:cNvPr id="21" name="Group 20">
            <a:extLst>
              <a:ext uri="{FF2B5EF4-FFF2-40B4-BE49-F238E27FC236}">
                <a16:creationId xmlns:a16="http://schemas.microsoft.com/office/drawing/2014/main" id="{DCA97E93-CF68-984A-B7CC-DB19B00378D3}"/>
              </a:ext>
            </a:extLst>
          </p:cNvPr>
          <p:cNvGrpSpPr/>
          <p:nvPr/>
        </p:nvGrpSpPr>
        <p:grpSpPr>
          <a:xfrm>
            <a:off x="3080046" y="2618873"/>
            <a:ext cx="679652" cy="821878"/>
            <a:chOff x="3419871" y="3893036"/>
            <a:chExt cx="1584175" cy="2107324"/>
          </a:xfrm>
          <a:scene3d>
            <a:camera prst="isometricLeftDown"/>
            <a:lightRig rig="threePt" dir="t"/>
          </a:scene3d>
        </p:grpSpPr>
        <p:sp>
          <p:nvSpPr>
            <p:cNvPr id="22" name="Oval 21">
              <a:extLst>
                <a:ext uri="{FF2B5EF4-FFF2-40B4-BE49-F238E27FC236}">
                  <a16:creationId xmlns:a16="http://schemas.microsoft.com/office/drawing/2014/main" id="{F16B4A9A-ADA9-9541-9CEE-B30D97B1E30A}"/>
                </a:ext>
              </a:extLst>
            </p:cNvPr>
            <p:cNvSpPr/>
            <p:nvPr/>
          </p:nvSpPr>
          <p:spPr>
            <a:xfrm>
              <a:off x="4280939" y="4311957"/>
              <a:ext cx="576064" cy="592831"/>
            </a:xfrm>
            <a:prstGeom prst="ellipse">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sv-SE"/>
            </a:p>
          </p:txBody>
        </p:sp>
        <p:sp>
          <p:nvSpPr>
            <p:cNvPr id="23" name="Oval 22">
              <a:extLst>
                <a:ext uri="{FF2B5EF4-FFF2-40B4-BE49-F238E27FC236}">
                  <a16:creationId xmlns:a16="http://schemas.microsoft.com/office/drawing/2014/main" id="{A27FEDD8-9B80-574C-BA8E-9E07C53F7115}"/>
                </a:ext>
              </a:extLst>
            </p:cNvPr>
            <p:cNvSpPr/>
            <p:nvPr/>
          </p:nvSpPr>
          <p:spPr>
            <a:xfrm>
              <a:off x="3546363" y="4603805"/>
              <a:ext cx="576064" cy="592831"/>
            </a:xfrm>
            <a:prstGeom prst="ellipse">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sv-SE"/>
            </a:p>
          </p:txBody>
        </p:sp>
        <p:sp>
          <p:nvSpPr>
            <p:cNvPr id="24" name="Oval 23">
              <a:extLst>
                <a:ext uri="{FF2B5EF4-FFF2-40B4-BE49-F238E27FC236}">
                  <a16:creationId xmlns:a16="http://schemas.microsoft.com/office/drawing/2014/main" id="{40D90B3C-E884-EA42-84EF-FC5523F3BD2C}"/>
                </a:ext>
              </a:extLst>
            </p:cNvPr>
            <p:cNvSpPr/>
            <p:nvPr/>
          </p:nvSpPr>
          <p:spPr>
            <a:xfrm>
              <a:off x="4122427" y="5064256"/>
              <a:ext cx="576064" cy="592831"/>
            </a:xfrm>
            <a:prstGeom prst="ellipse">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sv-SE"/>
            </a:p>
          </p:txBody>
        </p:sp>
        <p:sp>
          <p:nvSpPr>
            <p:cNvPr id="25" name="Oval 24">
              <a:extLst>
                <a:ext uri="{FF2B5EF4-FFF2-40B4-BE49-F238E27FC236}">
                  <a16:creationId xmlns:a16="http://schemas.microsoft.com/office/drawing/2014/main" id="{5FEB9BFA-CACA-BB44-ADC7-60B827042498}"/>
                </a:ext>
              </a:extLst>
            </p:cNvPr>
            <p:cNvSpPr/>
            <p:nvPr/>
          </p:nvSpPr>
          <p:spPr>
            <a:xfrm>
              <a:off x="3704875" y="3967369"/>
              <a:ext cx="576064" cy="592831"/>
            </a:xfrm>
            <a:prstGeom prst="ellipse">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sv-SE"/>
            </a:p>
          </p:txBody>
        </p:sp>
        <p:sp>
          <p:nvSpPr>
            <p:cNvPr id="26" name="Oval 25">
              <a:extLst>
                <a:ext uri="{FF2B5EF4-FFF2-40B4-BE49-F238E27FC236}">
                  <a16:creationId xmlns:a16="http://schemas.microsoft.com/office/drawing/2014/main" id="{0A700566-A363-A243-BF49-90E30CDF7498}"/>
                </a:ext>
              </a:extLst>
            </p:cNvPr>
            <p:cNvSpPr/>
            <p:nvPr/>
          </p:nvSpPr>
          <p:spPr>
            <a:xfrm>
              <a:off x="3546363" y="5352288"/>
              <a:ext cx="576064" cy="592831"/>
            </a:xfrm>
            <a:prstGeom prst="ellipse">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sv-SE"/>
            </a:p>
          </p:txBody>
        </p:sp>
        <p:sp>
          <p:nvSpPr>
            <p:cNvPr id="28" name="Rectangle 27">
              <a:extLst>
                <a:ext uri="{FF2B5EF4-FFF2-40B4-BE49-F238E27FC236}">
                  <a16:creationId xmlns:a16="http://schemas.microsoft.com/office/drawing/2014/main" id="{8A9DD4F9-E171-CA45-A3CB-A7AB925D7A83}"/>
                </a:ext>
              </a:extLst>
            </p:cNvPr>
            <p:cNvSpPr/>
            <p:nvPr/>
          </p:nvSpPr>
          <p:spPr>
            <a:xfrm>
              <a:off x="3419871" y="3893036"/>
              <a:ext cx="1584175" cy="2107324"/>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cxnSp>
        <p:nvCxnSpPr>
          <p:cNvPr id="33" name="Straight Connector 32">
            <a:extLst>
              <a:ext uri="{FF2B5EF4-FFF2-40B4-BE49-F238E27FC236}">
                <a16:creationId xmlns:a16="http://schemas.microsoft.com/office/drawing/2014/main" id="{7A538197-580F-F94E-85E4-89F828DBFD2B}"/>
              </a:ext>
            </a:extLst>
          </p:cNvPr>
          <p:cNvCxnSpPr>
            <a:cxnSpLocks/>
          </p:cNvCxnSpPr>
          <p:nvPr/>
        </p:nvCxnSpPr>
        <p:spPr>
          <a:xfrm flipV="1">
            <a:off x="2339752" y="3093430"/>
            <a:ext cx="1005514" cy="935476"/>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FD928C42-1B15-CF44-AB38-247B976AC6D0}"/>
              </a:ext>
            </a:extLst>
          </p:cNvPr>
          <p:cNvSpPr txBox="1"/>
          <p:nvPr/>
        </p:nvSpPr>
        <p:spPr>
          <a:xfrm rot="19008169">
            <a:off x="2118957" y="3302305"/>
            <a:ext cx="1214388" cy="646331"/>
          </a:xfrm>
          <a:prstGeom prst="rect">
            <a:avLst/>
          </a:prstGeom>
          <a:noFill/>
        </p:spPr>
        <p:txBody>
          <a:bodyPr wrap="square" rtlCol="0">
            <a:spAutoFit/>
          </a:bodyPr>
          <a:lstStyle/>
          <a:p>
            <a:r>
              <a:rPr lang="sv-SE" dirty="0"/>
              <a:t>X-</a:t>
            </a:r>
            <a:r>
              <a:rPr lang="sv-SE" dirty="0" err="1"/>
              <a:t>rays</a:t>
            </a:r>
            <a:endParaRPr lang="sv-SE" dirty="0"/>
          </a:p>
          <a:p>
            <a:r>
              <a:rPr lang="sv-SE" dirty="0"/>
              <a:t>Neutrons</a:t>
            </a:r>
          </a:p>
        </p:txBody>
      </p:sp>
    </p:spTree>
    <p:extLst>
      <p:ext uri="{BB962C8B-B14F-4D97-AF65-F5344CB8AC3E}">
        <p14:creationId xmlns:p14="http://schemas.microsoft.com/office/powerpoint/2010/main" val="22334484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FF0E7F-0B36-3A49-B3BC-49E71BF8EDD0}"/>
              </a:ext>
            </a:extLst>
          </p:cNvPr>
          <p:cNvSpPr>
            <a:spLocks noGrp="1"/>
          </p:cNvSpPr>
          <p:nvPr>
            <p:ph type="title"/>
          </p:nvPr>
        </p:nvSpPr>
        <p:spPr>
          <a:xfrm>
            <a:off x="-1" y="44624"/>
            <a:ext cx="7879537" cy="1143000"/>
          </a:xfrm>
        </p:spPr>
        <p:txBody>
          <a:bodyPr>
            <a:normAutofit/>
          </a:bodyPr>
          <a:lstStyle/>
          <a:p>
            <a:r>
              <a:rPr lang="en-US" sz="2800" dirty="0"/>
              <a:t>Polydispersity complicates structural determination</a:t>
            </a:r>
          </a:p>
        </p:txBody>
      </p:sp>
      <p:sp>
        <p:nvSpPr>
          <p:cNvPr id="4" name="Slide Number Placeholder 3">
            <a:extLst>
              <a:ext uri="{FF2B5EF4-FFF2-40B4-BE49-F238E27FC236}">
                <a16:creationId xmlns:a16="http://schemas.microsoft.com/office/drawing/2014/main" id="{AE624036-EEBC-5644-B3DD-F4FCE3DF027C}"/>
              </a:ext>
            </a:extLst>
          </p:cNvPr>
          <p:cNvSpPr>
            <a:spLocks noGrp="1"/>
          </p:cNvSpPr>
          <p:nvPr>
            <p:ph type="sldNum" sz="quarter" idx="12"/>
          </p:nvPr>
        </p:nvSpPr>
        <p:spPr/>
        <p:txBody>
          <a:bodyPr/>
          <a:lstStyle/>
          <a:p>
            <a:fld id="{551115BC-487E-4422-894C-CB7CD3E79223}" type="slidenum">
              <a:rPr lang="en-GB" noProof="0" smtClean="0"/>
              <a:t>6</a:t>
            </a:fld>
            <a:endParaRPr lang="en-GB" noProof="0"/>
          </a:p>
        </p:txBody>
      </p:sp>
      <p:grpSp>
        <p:nvGrpSpPr>
          <p:cNvPr id="16" name="Group 15">
            <a:extLst>
              <a:ext uri="{FF2B5EF4-FFF2-40B4-BE49-F238E27FC236}">
                <a16:creationId xmlns:a16="http://schemas.microsoft.com/office/drawing/2014/main" id="{B8742049-711F-C649-86F4-83B64B7A133B}"/>
              </a:ext>
            </a:extLst>
          </p:cNvPr>
          <p:cNvGrpSpPr/>
          <p:nvPr/>
        </p:nvGrpSpPr>
        <p:grpSpPr>
          <a:xfrm>
            <a:off x="185909" y="3963986"/>
            <a:ext cx="1897635" cy="2671840"/>
            <a:chOff x="66483" y="3963986"/>
            <a:chExt cx="1897635" cy="2671840"/>
          </a:xfrm>
        </p:grpSpPr>
        <p:grpSp>
          <p:nvGrpSpPr>
            <p:cNvPr id="57" name="Group 56">
              <a:extLst>
                <a:ext uri="{FF2B5EF4-FFF2-40B4-BE49-F238E27FC236}">
                  <a16:creationId xmlns:a16="http://schemas.microsoft.com/office/drawing/2014/main" id="{5348D748-50CA-AA42-B53E-3BB63636ACA1}"/>
                </a:ext>
              </a:extLst>
            </p:cNvPr>
            <p:cNvGrpSpPr/>
            <p:nvPr/>
          </p:nvGrpSpPr>
          <p:grpSpPr>
            <a:xfrm>
              <a:off x="102356" y="3963986"/>
              <a:ext cx="1800200" cy="2160240"/>
              <a:chOff x="3311860" y="3356992"/>
              <a:chExt cx="1800200" cy="2160240"/>
            </a:xfrm>
          </p:grpSpPr>
          <p:sp>
            <p:nvSpPr>
              <p:cNvPr id="58" name="Rectangle 57">
                <a:extLst>
                  <a:ext uri="{FF2B5EF4-FFF2-40B4-BE49-F238E27FC236}">
                    <a16:creationId xmlns:a16="http://schemas.microsoft.com/office/drawing/2014/main" id="{2445C724-0679-5F4D-890C-7F5A846B6387}"/>
                  </a:ext>
                </a:extLst>
              </p:cNvPr>
              <p:cNvSpPr/>
              <p:nvPr/>
            </p:nvSpPr>
            <p:spPr>
              <a:xfrm>
                <a:off x="3419872" y="3409909"/>
                <a:ext cx="1584176" cy="2107323"/>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59" name="Rectangle 58">
                <a:extLst>
                  <a:ext uri="{FF2B5EF4-FFF2-40B4-BE49-F238E27FC236}">
                    <a16:creationId xmlns:a16="http://schemas.microsoft.com/office/drawing/2014/main" id="{B7B05717-F5FD-6843-8DCA-24FDA5DC9CA0}"/>
                  </a:ext>
                </a:extLst>
              </p:cNvPr>
              <p:cNvSpPr/>
              <p:nvPr/>
            </p:nvSpPr>
            <p:spPr>
              <a:xfrm>
                <a:off x="3311860" y="3356992"/>
                <a:ext cx="1800200" cy="1272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grpSp>
          <p:nvGrpSpPr>
            <p:cNvPr id="37" name="Group 36">
              <a:extLst>
                <a:ext uri="{FF2B5EF4-FFF2-40B4-BE49-F238E27FC236}">
                  <a16:creationId xmlns:a16="http://schemas.microsoft.com/office/drawing/2014/main" id="{5FB26443-CC8B-C644-83CB-17085E2A7B9D}"/>
                </a:ext>
              </a:extLst>
            </p:cNvPr>
            <p:cNvGrpSpPr/>
            <p:nvPr/>
          </p:nvGrpSpPr>
          <p:grpSpPr>
            <a:xfrm>
              <a:off x="256672" y="4114235"/>
              <a:ext cx="1373034" cy="1912473"/>
              <a:chOff x="-144017" y="3208165"/>
              <a:chExt cx="2795285" cy="2848226"/>
            </a:xfrm>
          </p:grpSpPr>
          <p:sp>
            <p:nvSpPr>
              <p:cNvPr id="3" name="Oval 2">
                <a:extLst>
                  <a:ext uri="{FF2B5EF4-FFF2-40B4-BE49-F238E27FC236}">
                    <a16:creationId xmlns:a16="http://schemas.microsoft.com/office/drawing/2014/main" id="{D83B3CAB-265B-C34B-A854-6E98DAE35D5A}"/>
                  </a:ext>
                </a:extLst>
              </p:cNvPr>
              <p:cNvSpPr/>
              <p:nvPr/>
            </p:nvSpPr>
            <p:spPr>
              <a:xfrm>
                <a:off x="746433" y="3864483"/>
                <a:ext cx="658417" cy="648072"/>
              </a:xfrm>
              <a:prstGeom prst="ellipse">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sv-SE"/>
              </a:p>
            </p:txBody>
          </p:sp>
          <p:sp>
            <p:nvSpPr>
              <p:cNvPr id="9" name="Oval 8">
                <a:extLst>
                  <a:ext uri="{FF2B5EF4-FFF2-40B4-BE49-F238E27FC236}">
                    <a16:creationId xmlns:a16="http://schemas.microsoft.com/office/drawing/2014/main" id="{DFA3FAB0-A072-5845-B39E-6CEECAC18C4F}"/>
                  </a:ext>
                </a:extLst>
              </p:cNvPr>
              <p:cNvSpPr/>
              <p:nvPr/>
            </p:nvSpPr>
            <p:spPr>
              <a:xfrm>
                <a:off x="1715164" y="3208165"/>
                <a:ext cx="936104" cy="852655"/>
              </a:xfrm>
              <a:prstGeom prst="ellipse">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sv-SE"/>
              </a:p>
            </p:txBody>
          </p:sp>
          <p:sp>
            <p:nvSpPr>
              <p:cNvPr id="10" name="Oval 9">
                <a:extLst>
                  <a:ext uri="{FF2B5EF4-FFF2-40B4-BE49-F238E27FC236}">
                    <a16:creationId xmlns:a16="http://schemas.microsoft.com/office/drawing/2014/main" id="{4288AC2A-8802-174D-9045-DE5473992492}"/>
                  </a:ext>
                </a:extLst>
              </p:cNvPr>
              <p:cNvSpPr/>
              <p:nvPr/>
            </p:nvSpPr>
            <p:spPr>
              <a:xfrm>
                <a:off x="82683" y="4045556"/>
                <a:ext cx="476600" cy="443774"/>
              </a:xfrm>
              <a:prstGeom prst="ellipse">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sv-SE"/>
              </a:p>
            </p:txBody>
          </p:sp>
          <p:sp>
            <p:nvSpPr>
              <p:cNvPr id="11" name="Oval 10">
                <a:extLst>
                  <a:ext uri="{FF2B5EF4-FFF2-40B4-BE49-F238E27FC236}">
                    <a16:creationId xmlns:a16="http://schemas.microsoft.com/office/drawing/2014/main" id="{A48C370E-0EE3-0243-A662-790247289384}"/>
                  </a:ext>
                </a:extLst>
              </p:cNvPr>
              <p:cNvSpPr/>
              <p:nvPr/>
            </p:nvSpPr>
            <p:spPr>
              <a:xfrm>
                <a:off x="1619671" y="4672321"/>
                <a:ext cx="1008112" cy="1080120"/>
              </a:xfrm>
              <a:prstGeom prst="ellipse">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sv-SE"/>
              </a:p>
            </p:txBody>
          </p:sp>
          <p:sp>
            <p:nvSpPr>
              <p:cNvPr id="12" name="Oval 11">
                <a:extLst>
                  <a:ext uri="{FF2B5EF4-FFF2-40B4-BE49-F238E27FC236}">
                    <a16:creationId xmlns:a16="http://schemas.microsoft.com/office/drawing/2014/main" id="{B6E32B27-2A7A-F64B-B17A-47873029D9BA}"/>
                  </a:ext>
                </a:extLst>
              </p:cNvPr>
              <p:cNvSpPr/>
              <p:nvPr/>
            </p:nvSpPr>
            <p:spPr>
              <a:xfrm>
                <a:off x="-144017" y="4778813"/>
                <a:ext cx="1331641" cy="1277578"/>
              </a:xfrm>
              <a:prstGeom prst="ellipse">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sv-SE"/>
              </a:p>
            </p:txBody>
          </p:sp>
        </p:grpSp>
        <p:sp>
          <p:nvSpPr>
            <p:cNvPr id="39" name="TextBox 38">
              <a:extLst>
                <a:ext uri="{FF2B5EF4-FFF2-40B4-BE49-F238E27FC236}">
                  <a16:creationId xmlns:a16="http://schemas.microsoft.com/office/drawing/2014/main" id="{23C65B58-6FDA-6D43-AC2D-542C21213515}"/>
                </a:ext>
              </a:extLst>
            </p:cNvPr>
            <p:cNvSpPr txBox="1"/>
            <p:nvPr/>
          </p:nvSpPr>
          <p:spPr>
            <a:xfrm>
              <a:off x="66483" y="6266494"/>
              <a:ext cx="1897635" cy="369332"/>
            </a:xfrm>
            <a:prstGeom prst="rect">
              <a:avLst/>
            </a:prstGeom>
            <a:noFill/>
          </p:spPr>
          <p:txBody>
            <a:bodyPr wrap="none" rtlCol="0">
              <a:spAutoFit/>
            </a:bodyPr>
            <a:lstStyle/>
            <a:p>
              <a:r>
                <a:rPr lang="en-US" dirty="0"/>
                <a:t>Size polydispersity</a:t>
              </a:r>
            </a:p>
          </p:txBody>
        </p:sp>
      </p:grpSp>
      <p:grpSp>
        <p:nvGrpSpPr>
          <p:cNvPr id="48" name="Group 47">
            <a:extLst>
              <a:ext uri="{FF2B5EF4-FFF2-40B4-BE49-F238E27FC236}">
                <a16:creationId xmlns:a16="http://schemas.microsoft.com/office/drawing/2014/main" id="{CA9A56A6-95B4-2241-8E22-24209DC3EFAA}"/>
              </a:ext>
            </a:extLst>
          </p:cNvPr>
          <p:cNvGrpSpPr/>
          <p:nvPr/>
        </p:nvGrpSpPr>
        <p:grpSpPr>
          <a:xfrm>
            <a:off x="4857003" y="1672417"/>
            <a:ext cx="2100415" cy="1551590"/>
            <a:chOff x="2975641" y="2348880"/>
            <a:chExt cx="2100415" cy="1551590"/>
          </a:xfrm>
        </p:grpSpPr>
        <p:pic>
          <p:nvPicPr>
            <p:cNvPr id="49" name="Picture 48">
              <a:extLst>
                <a:ext uri="{FF2B5EF4-FFF2-40B4-BE49-F238E27FC236}">
                  <a16:creationId xmlns:a16="http://schemas.microsoft.com/office/drawing/2014/main" id="{31D290F0-15E8-1641-9BD0-7FA928268E36}"/>
                </a:ext>
              </a:extLst>
            </p:cNvPr>
            <p:cNvPicPr>
              <a:picLocks noChangeAspect="1"/>
            </p:cNvPicPr>
            <p:nvPr/>
          </p:nvPicPr>
          <p:blipFill rotWithShape="1">
            <a:blip r:embed="rId3">
              <a:extLst>
                <a:ext uri="{BEBA8EAE-BF5A-486C-A8C5-ECC9F3942E4B}">
                  <a14:imgProps xmlns:a14="http://schemas.microsoft.com/office/drawing/2010/main">
                    <a14:imgLayer>
                      <a14:imgEffect>
                        <a14:brightnessContrast contrast="-40000"/>
                      </a14:imgEffect>
                    </a14:imgLayer>
                  </a14:imgProps>
                </a:ext>
                <a:ext uri="{28A0092B-C50C-407E-A947-70E740481C1C}">
                  <a14:useLocalDpi xmlns:a14="http://schemas.microsoft.com/office/drawing/2010/main"/>
                </a:ext>
              </a:extLst>
            </a:blip>
            <a:srcRect r="38417"/>
            <a:stretch/>
          </p:blipFill>
          <p:spPr>
            <a:xfrm>
              <a:off x="2975641" y="2348880"/>
              <a:ext cx="2100415" cy="1551590"/>
            </a:xfrm>
            <a:prstGeom prst="rect">
              <a:avLst/>
            </a:prstGeom>
            <a:scene3d>
              <a:camera prst="isometricLeftDown">
                <a:rot lat="1800000" lon="1800000" rev="0"/>
              </a:camera>
              <a:lightRig rig="threePt" dir="t"/>
            </a:scene3d>
          </p:spPr>
        </p:pic>
        <p:sp>
          <p:nvSpPr>
            <p:cNvPr id="50" name="Rectangle 49">
              <a:extLst>
                <a:ext uri="{FF2B5EF4-FFF2-40B4-BE49-F238E27FC236}">
                  <a16:creationId xmlns:a16="http://schemas.microsoft.com/office/drawing/2014/main" id="{A08CF5FE-068E-B14B-B11E-FEC53B153DE8}"/>
                </a:ext>
              </a:extLst>
            </p:cNvPr>
            <p:cNvSpPr/>
            <p:nvPr/>
          </p:nvSpPr>
          <p:spPr>
            <a:xfrm>
              <a:off x="4572000" y="2645350"/>
              <a:ext cx="432048" cy="3516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75" name="Picture 74">
            <a:extLst>
              <a:ext uri="{FF2B5EF4-FFF2-40B4-BE49-F238E27FC236}">
                <a16:creationId xmlns:a16="http://schemas.microsoft.com/office/drawing/2014/main" id="{DED75B7E-A410-2042-B8EB-491D6D42D5C8}"/>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235723" y="1705133"/>
            <a:ext cx="2621280" cy="2420112"/>
          </a:xfrm>
          <a:prstGeom prst="rect">
            <a:avLst/>
          </a:prstGeom>
        </p:spPr>
      </p:pic>
      <p:sp>
        <p:nvSpPr>
          <p:cNvPr id="76" name="Rectangle 75">
            <a:extLst>
              <a:ext uri="{FF2B5EF4-FFF2-40B4-BE49-F238E27FC236}">
                <a16:creationId xmlns:a16="http://schemas.microsoft.com/office/drawing/2014/main" id="{5F2ADB62-171A-F443-8481-673FCC2482F0}"/>
              </a:ext>
            </a:extLst>
          </p:cNvPr>
          <p:cNvSpPr/>
          <p:nvPr/>
        </p:nvSpPr>
        <p:spPr>
          <a:xfrm rot="19392403">
            <a:off x="2210646" y="3149573"/>
            <a:ext cx="1457685" cy="7716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nvGrpSpPr>
          <p:cNvPr id="77" name="Group 76">
            <a:extLst>
              <a:ext uri="{FF2B5EF4-FFF2-40B4-BE49-F238E27FC236}">
                <a16:creationId xmlns:a16="http://schemas.microsoft.com/office/drawing/2014/main" id="{E3E1AF82-BFFB-6E41-8109-731ECB44EE94}"/>
              </a:ext>
            </a:extLst>
          </p:cNvPr>
          <p:cNvGrpSpPr/>
          <p:nvPr/>
        </p:nvGrpSpPr>
        <p:grpSpPr>
          <a:xfrm>
            <a:off x="3080046" y="2618873"/>
            <a:ext cx="679652" cy="821878"/>
            <a:chOff x="3419871" y="3893036"/>
            <a:chExt cx="1584175" cy="2107324"/>
          </a:xfrm>
          <a:scene3d>
            <a:camera prst="isometricLeftDown"/>
            <a:lightRig rig="threePt" dir="t"/>
          </a:scene3d>
        </p:grpSpPr>
        <p:sp>
          <p:nvSpPr>
            <p:cNvPr id="78" name="Oval 77">
              <a:extLst>
                <a:ext uri="{FF2B5EF4-FFF2-40B4-BE49-F238E27FC236}">
                  <a16:creationId xmlns:a16="http://schemas.microsoft.com/office/drawing/2014/main" id="{8C4AC5BB-95E1-1B40-BB61-B5A6EAA75648}"/>
                </a:ext>
              </a:extLst>
            </p:cNvPr>
            <p:cNvSpPr/>
            <p:nvPr/>
          </p:nvSpPr>
          <p:spPr>
            <a:xfrm>
              <a:off x="4280939" y="4311957"/>
              <a:ext cx="576064" cy="592831"/>
            </a:xfrm>
            <a:prstGeom prst="ellipse">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sv-SE"/>
            </a:p>
          </p:txBody>
        </p:sp>
        <p:sp>
          <p:nvSpPr>
            <p:cNvPr id="79" name="Oval 78">
              <a:extLst>
                <a:ext uri="{FF2B5EF4-FFF2-40B4-BE49-F238E27FC236}">
                  <a16:creationId xmlns:a16="http://schemas.microsoft.com/office/drawing/2014/main" id="{68778556-4622-2E4A-9A62-1C1891061A95}"/>
                </a:ext>
              </a:extLst>
            </p:cNvPr>
            <p:cNvSpPr/>
            <p:nvPr/>
          </p:nvSpPr>
          <p:spPr>
            <a:xfrm>
              <a:off x="3546363" y="4603805"/>
              <a:ext cx="576064" cy="592831"/>
            </a:xfrm>
            <a:prstGeom prst="ellipse">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sv-SE"/>
            </a:p>
          </p:txBody>
        </p:sp>
        <p:sp>
          <p:nvSpPr>
            <p:cNvPr id="80" name="Oval 79">
              <a:extLst>
                <a:ext uri="{FF2B5EF4-FFF2-40B4-BE49-F238E27FC236}">
                  <a16:creationId xmlns:a16="http://schemas.microsoft.com/office/drawing/2014/main" id="{415389CC-1FB9-074F-9A88-A0934BA3CB4B}"/>
                </a:ext>
              </a:extLst>
            </p:cNvPr>
            <p:cNvSpPr/>
            <p:nvPr/>
          </p:nvSpPr>
          <p:spPr>
            <a:xfrm>
              <a:off x="4122427" y="5064256"/>
              <a:ext cx="576064" cy="592831"/>
            </a:xfrm>
            <a:prstGeom prst="ellipse">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sv-SE"/>
            </a:p>
          </p:txBody>
        </p:sp>
        <p:sp>
          <p:nvSpPr>
            <p:cNvPr id="81" name="Oval 80">
              <a:extLst>
                <a:ext uri="{FF2B5EF4-FFF2-40B4-BE49-F238E27FC236}">
                  <a16:creationId xmlns:a16="http://schemas.microsoft.com/office/drawing/2014/main" id="{2F6CF741-BDC8-AC46-938D-F2D73F2D7F55}"/>
                </a:ext>
              </a:extLst>
            </p:cNvPr>
            <p:cNvSpPr/>
            <p:nvPr/>
          </p:nvSpPr>
          <p:spPr>
            <a:xfrm>
              <a:off x="3704875" y="3967369"/>
              <a:ext cx="576064" cy="592831"/>
            </a:xfrm>
            <a:prstGeom prst="ellipse">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sv-SE"/>
            </a:p>
          </p:txBody>
        </p:sp>
        <p:sp>
          <p:nvSpPr>
            <p:cNvPr id="82" name="Oval 81">
              <a:extLst>
                <a:ext uri="{FF2B5EF4-FFF2-40B4-BE49-F238E27FC236}">
                  <a16:creationId xmlns:a16="http://schemas.microsoft.com/office/drawing/2014/main" id="{98E33708-9AB4-7949-8E27-F8CFBA7D9D82}"/>
                </a:ext>
              </a:extLst>
            </p:cNvPr>
            <p:cNvSpPr/>
            <p:nvPr/>
          </p:nvSpPr>
          <p:spPr>
            <a:xfrm>
              <a:off x="3546363" y="5352288"/>
              <a:ext cx="576064" cy="592831"/>
            </a:xfrm>
            <a:prstGeom prst="ellipse">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sv-SE"/>
            </a:p>
          </p:txBody>
        </p:sp>
        <p:sp>
          <p:nvSpPr>
            <p:cNvPr id="83" name="Rectangle 82">
              <a:extLst>
                <a:ext uri="{FF2B5EF4-FFF2-40B4-BE49-F238E27FC236}">
                  <a16:creationId xmlns:a16="http://schemas.microsoft.com/office/drawing/2014/main" id="{07CFCA5D-EAD2-FE43-9A4E-4FF0CCA28E5D}"/>
                </a:ext>
              </a:extLst>
            </p:cNvPr>
            <p:cNvSpPr/>
            <p:nvPr/>
          </p:nvSpPr>
          <p:spPr>
            <a:xfrm>
              <a:off x="3419871" y="3893036"/>
              <a:ext cx="1584175" cy="2107324"/>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cxnSp>
        <p:nvCxnSpPr>
          <p:cNvPr id="84" name="Straight Connector 83">
            <a:extLst>
              <a:ext uri="{FF2B5EF4-FFF2-40B4-BE49-F238E27FC236}">
                <a16:creationId xmlns:a16="http://schemas.microsoft.com/office/drawing/2014/main" id="{3605A982-6A4B-F14A-B2EF-489E1BA242F2}"/>
              </a:ext>
            </a:extLst>
          </p:cNvPr>
          <p:cNvCxnSpPr>
            <a:cxnSpLocks/>
            <a:endCxn id="79" idx="5"/>
          </p:cNvCxnSpPr>
          <p:nvPr/>
        </p:nvCxnSpPr>
        <p:spPr>
          <a:xfrm flipV="1">
            <a:off x="2339752" y="3093430"/>
            <a:ext cx="1005514" cy="935476"/>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7C99A884-0F34-5D46-9ED8-A743CE7A5ED8}"/>
              </a:ext>
            </a:extLst>
          </p:cNvPr>
          <p:cNvSpPr txBox="1"/>
          <p:nvPr/>
        </p:nvSpPr>
        <p:spPr>
          <a:xfrm rot="19008169">
            <a:off x="2118957" y="3302305"/>
            <a:ext cx="1214388" cy="646331"/>
          </a:xfrm>
          <a:prstGeom prst="rect">
            <a:avLst/>
          </a:prstGeom>
          <a:noFill/>
        </p:spPr>
        <p:txBody>
          <a:bodyPr wrap="square" rtlCol="0">
            <a:spAutoFit/>
          </a:bodyPr>
          <a:lstStyle/>
          <a:p>
            <a:r>
              <a:rPr lang="sv-SE" dirty="0"/>
              <a:t>X-</a:t>
            </a:r>
            <a:r>
              <a:rPr lang="sv-SE" dirty="0" err="1"/>
              <a:t>rays</a:t>
            </a:r>
            <a:endParaRPr lang="sv-SE" dirty="0"/>
          </a:p>
          <a:p>
            <a:r>
              <a:rPr lang="sv-SE" dirty="0"/>
              <a:t>Neutrons</a:t>
            </a:r>
          </a:p>
        </p:txBody>
      </p:sp>
      <p:grpSp>
        <p:nvGrpSpPr>
          <p:cNvPr id="45" name="Group 44">
            <a:extLst>
              <a:ext uri="{FF2B5EF4-FFF2-40B4-BE49-F238E27FC236}">
                <a16:creationId xmlns:a16="http://schemas.microsoft.com/office/drawing/2014/main" id="{A9A76731-D7EE-1E42-927C-2F2DC46744A3}"/>
              </a:ext>
            </a:extLst>
          </p:cNvPr>
          <p:cNvGrpSpPr/>
          <p:nvPr/>
        </p:nvGrpSpPr>
        <p:grpSpPr>
          <a:xfrm>
            <a:off x="6050817" y="3861048"/>
            <a:ext cx="3000565" cy="2775814"/>
            <a:chOff x="6050817" y="3905231"/>
            <a:chExt cx="3000565" cy="2775814"/>
          </a:xfrm>
        </p:grpSpPr>
        <p:grpSp>
          <p:nvGrpSpPr>
            <p:cNvPr id="17" name="Group 16">
              <a:extLst>
                <a:ext uri="{FF2B5EF4-FFF2-40B4-BE49-F238E27FC236}">
                  <a16:creationId xmlns:a16="http://schemas.microsoft.com/office/drawing/2014/main" id="{965A4DA6-7724-6F41-B515-862C006415FE}"/>
                </a:ext>
              </a:extLst>
            </p:cNvPr>
            <p:cNvGrpSpPr/>
            <p:nvPr/>
          </p:nvGrpSpPr>
          <p:grpSpPr>
            <a:xfrm>
              <a:off x="6050817" y="3965126"/>
              <a:ext cx="3000565" cy="2715919"/>
              <a:chOff x="6050817" y="3965126"/>
              <a:chExt cx="3000565" cy="2715919"/>
            </a:xfrm>
          </p:grpSpPr>
          <p:grpSp>
            <p:nvGrpSpPr>
              <p:cNvPr id="54" name="Group 53">
                <a:extLst>
                  <a:ext uri="{FF2B5EF4-FFF2-40B4-BE49-F238E27FC236}">
                    <a16:creationId xmlns:a16="http://schemas.microsoft.com/office/drawing/2014/main" id="{DE78BB67-7329-6442-BF0D-8A18A55BBA5E}"/>
                  </a:ext>
                </a:extLst>
              </p:cNvPr>
              <p:cNvGrpSpPr/>
              <p:nvPr/>
            </p:nvGrpSpPr>
            <p:grpSpPr>
              <a:xfrm>
                <a:off x="6680291" y="4066014"/>
                <a:ext cx="1800200" cy="2143473"/>
                <a:chOff x="3311860" y="3447017"/>
                <a:chExt cx="1800200" cy="2143473"/>
              </a:xfrm>
            </p:grpSpPr>
            <p:sp>
              <p:nvSpPr>
                <p:cNvPr id="55" name="Rectangle 54">
                  <a:extLst>
                    <a:ext uri="{FF2B5EF4-FFF2-40B4-BE49-F238E27FC236}">
                      <a16:creationId xmlns:a16="http://schemas.microsoft.com/office/drawing/2014/main" id="{7991D396-E221-6844-9279-BCB923AEB11D}"/>
                    </a:ext>
                  </a:extLst>
                </p:cNvPr>
                <p:cNvSpPr/>
                <p:nvPr/>
              </p:nvSpPr>
              <p:spPr>
                <a:xfrm>
                  <a:off x="3419872" y="3483167"/>
                  <a:ext cx="1584176" cy="2107323"/>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56" name="Rectangle 55">
                  <a:extLst>
                    <a:ext uri="{FF2B5EF4-FFF2-40B4-BE49-F238E27FC236}">
                      <a16:creationId xmlns:a16="http://schemas.microsoft.com/office/drawing/2014/main" id="{62975E1E-1B73-2E4D-B4A5-D742680F330E}"/>
                    </a:ext>
                  </a:extLst>
                </p:cNvPr>
                <p:cNvSpPr/>
                <p:nvPr/>
              </p:nvSpPr>
              <p:spPr>
                <a:xfrm>
                  <a:off x="3311860" y="3447017"/>
                  <a:ext cx="1800200" cy="1272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grpSp>
            <p:nvGrpSpPr>
              <p:cNvPr id="42" name="Group 41">
                <a:extLst>
                  <a:ext uri="{FF2B5EF4-FFF2-40B4-BE49-F238E27FC236}">
                    <a16:creationId xmlns:a16="http://schemas.microsoft.com/office/drawing/2014/main" id="{15254679-7B86-C847-9F1D-091B4B3B3EA8}"/>
                  </a:ext>
                </a:extLst>
              </p:cNvPr>
              <p:cNvGrpSpPr/>
              <p:nvPr/>
            </p:nvGrpSpPr>
            <p:grpSpPr>
              <a:xfrm>
                <a:off x="6853213" y="3965126"/>
                <a:ext cx="1391195" cy="2106126"/>
                <a:chOff x="6055267" y="2915700"/>
                <a:chExt cx="2909221" cy="3321612"/>
              </a:xfrm>
            </p:grpSpPr>
            <p:grpSp>
              <p:nvGrpSpPr>
                <p:cNvPr id="6" name="Group 5">
                  <a:extLst>
                    <a:ext uri="{FF2B5EF4-FFF2-40B4-BE49-F238E27FC236}">
                      <a16:creationId xmlns:a16="http://schemas.microsoft.com/office/drawing/2014/main" id="{B9AB1180-79AC-BE42-8570-32549D13935F}"/>
                    </a:ext>
                  </a:extLst>
                </p:cNvPr>
                <p:cNvGrpSpPr/>
                <p:nvPr/>
              </p:nvGrpSpPr>
              <p:grpSpPr>
                <a:xfrm>
                  <a:off x="6156176" y="4209640"/>
                  <a:ext cx="1358490" cy="2027672"/>
                  <a:chOff x="6228184" y="3705584"/>
                  <a:chExt cx="1358490" cy="2027672"/>
                </a:xfrm>
              </p:grpSpPr>
              <p:sp>
                <p:nvSpPr>
                  <p:cNvPr id="19" name="Oval 18">
                    <a:extLst>
                      <a:ext uri="{FF2B5EF4-FFF2-40B4-BE49-F238E27FC236}">
                        <a16:creationId xmlns:a16="http://schemas.microsoft.com/office/drawing/2014/main" id="{F8D37B3C-B8C8-3541-83DF-DCEB6BA8D0EB}"/>
                      </a:ext>
                    </a:extLst>
                  </p:cNvPr>
                  <p:cNvSpPr/>
                  <p:nvPr/>
                </p:nvSpPr>
                <p:spPr>
                  <a:xfrm>
                    <a:off x="6228184" y="5403496"/>
                    <a:ext cx="422385" cy="329760"/>
                  </a:xfrm>
                  <a:prstGeom prst="ellipse">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sv-SE"/>
                  </a:p>
                </p:txBody>
              </p:sp>
              <p:sp>
                <p:nvSpPr>
                  <p:cNvPr id="20" name="Oval 19">
                    <a:extLst>
                      <a:ext uri="{FF2B5EF4-FFF2-40B4-BE49-F238E27FC236}">
                        <a16:creationId xmlns:a16="http://schemas.microsoft.com/office/drawing/2014/main" id="{3339C341-DB31-CE49-9778-8210098BE75A}"/>
                      </a:ext>
                    </a:extLst>
                  </p:cNvPr>
                  <p:cNvSpPr/>
                  <p:nvPr/>
                </p:nvSpPr>
                <p:spPr>
                  <a:xfrm>
                    <a:off x="6309856" y="5043456"/>
                    <a:ext cx="422385" cy="329760"/>
                  </a:xfrm>
                  <a:prstGeom prst="ellipse">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sv-SE"/>
                  </a:p>
                </p:txBody>
              </p:sp>
              <p:sp>
                <p:nvSpPr>
                  <p:cNvPr id="21" name="Oval 20">
                    <a:extLst>
                      <a:ext uri="{FF2B5EF4-FFF2-40B4-BE49-F238E27FC236}">
                        <a16:creationId xmlns:a16="http://schemas.microsoft.com/office/drawing/2014/main" id="{7BC1C2D1-8C2E-904B-8A75-560F179A8412}"/>
                      </a:ext>
                    </a:extLst>
                  </p:cNvPr>
                  <p:cNvSpPr/>
                  <p:nvPr/>
                </p:nvSpPr>
                <p:spPr>
                  <a:xfrm>
                    <a:off x="6372201" y="4683416"/>
                    <a:ext cx="422385" cy="329760"/>
                  </a:xfrm>
                  <a:prstGeom prst="ellipse">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sv-SE"/>
                  </a:p>
                </p:txBody>
              </p:sp>
              <p:sp>
                <p:nvSpPr>
                  <p:cNvPr id="22" name="Oval 21">
                    <a:extLst>
                      <a:ext uri="{FF2B5EF4-FFF2-40B4-BE49-F238E27FC236}">
                        <a16:creationId xmlns:a16="http://schemas.microsoft.com/office/drawing/2014/main" id="{27466ED6-0ABB-0143-ADAA-47049E366142}"/>
                      </a:ext>
                    </a:extLst>
                  </p:cNvPr>
                  <p:cNvSpPr/>
                  <p:nvPr/>
                </p:nvSpPr>
                <p:spPr>
                  <a:xfrm>
                    <a:off x="6669896" y="4353656"/>
                    <a:ext cx="422385" cy="329760"/>
                  </a:xfrm>
                  <a:prstGeom prst="ellipse">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sv-SE"/>
                  </a:p>
                </p:txBody>
              </p:sp>
              <p:sp>
                <p:nvSpPr>
                  <p:cNvPr id="23" name="Oval 22">
                    <a:extLst>
                      <a:ext uri="{FF2B5EF4-FFF2-40B4-BE49-F238E27FC236}">
                        <a16:creationId xmlns:a16="http://schemas.microsoft.com/office/drawing/2014/main" id="{59EBD532-4324-1444-8329-E45EA18FF703}"/>
                      </a:ext>
                    </a:extLst>
                  </p:cNvPr>
                  <p:cNvSpPr/>
                  <p:nvPr/>
                </p:nvSpPr>
                <p:spPr>
                  <a:xfrm>
                    <a:off x="6957928" y="4035344"/>
                    <a:ext cx="422385" cy="329760"/>
                  </a:xfrm>
                  <a:prstGeom prst="ellipse">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sv-SE"/>
                  </a:p>
                </p:txBody>
              </p:sp>
              <p:sp>
                <p:nvSpPr>
                  <p:cNvPr id="24" name="Oval 23">
                    <a:extLst>
                      <a:ext uri="{FF2B5EF4-FFF2-40B4-BE49-F238E27FC236}">
                        <a16:creationId xmlns:a16="http://schemas.microsoft.com/office/drawing/2014/main" id="{09C39845-FE02-184A-9456-2D5B206A8A44}"/>
                      </a:ext>
                    </a:extLst>
                  </p:cNvPr>
                  <p:cNvSpPr/>
                  <p:nvPr/>
                </p:nvSpPr>
                <p:spPr>
                  <a:xfrm>
                    <a:off x="7164289" y="3705584"/>
                    <a:ext cx="422385" cy="329760"/>
                  </a:xfrm>
                  <a:prstGeom prst="ellipse">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sv-SE"/>
                  </a:p>
                </p:txBody>
              </p:sp>
            </p:grpSp>
            <p:grpSp>
              <p:nvGrpSpPr>
                <p:cNvPr id="7" name="Group 6">
                  <a:extLst>
                    <a:ext uri="{FF2B5EF4-FFF2-40B4-BE49-F238E27FC236}">
                      <a16:creationId xmlns:a16="http://schemas.microsoft.com/office/drawing/2014/main" id="{89DBB65C-C6EA-6145-97E4-B46291132739}"/>
                    </a:ext>
                  </a:extLst>
                </p:cNvPr>
                <p:cNvGrpSpPr/>
                <p:nvPr/>
              </p:nvGrpSpPr>
              <p:grpSpPr>
                <a:xfrm>
                  <a:off x="6055267" y="2915700"/>
                  <a:ext cx="1813879" cy="1014476"/>
                  <a:chOff x="6090280" y="2107815"/>
                  <a:chExt cx="1813879" cy="1014476"/>
                </a:xfrm>
              </p:grpSpPr>
              <p:sp>
                <p:nvSpPr>
                  <p:cNvPr id="25" name="Oval 24">
                    <a:extLst>
                      <a:ext uri="{FF2B5EF4-FFF2-40B4-BE49-F238E27FC236}">
                        <a16:creationId xmlns:a16="http://schemas.microsoft.com/office/drawing/2014/main" id="{2DB785C0-502E-1642-A623-A56C198D4293}"/>
                      </a:ext>
                    </a:extLst>
                  </p:cNvPr>
                  <p:cNvSpPr/>
                  <p:nvPr/>
                </p:nvSpPr>
                <p:spPr>
                  <a:xfrm>
                    <a:off x="6263197" y="2792531"/>
                    <a:ext cx="422385" cy="329760"/>
                  </a:xfrm>
                  <a:prstGeom prst="ellipse">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sv-SE"/>
                  </a:p>
                </p:txBody>
              </p:sp>
              <p:sp>
                <p:nvSpPr>
                  <p:cNvPr id="26" name="Oval 25">
                    <a:extLst>
                      <a:ext uri="{FF2B5EF4-FFF2-40B4-BE49-F238E27FC236}">
                        <a16:creationId xmlns:a16="http://schemas.microsoft.com/office/drawing/2014/main" id="{5514E6F5-F8FC-074C-AD74-EEE2CF7DBD4F}"/>
                      </a:ext>
                    </a:extLst>
                  </p:cNvPr>
                  <p:cNvSpPr/>
                  <p:nvPr/>
                </p:nvSpPr>
                <p:spPr>
                  <a:xfrm>
                    <a:off x="6344869" y="2432491"/>
                    <a:ext cx="422385" cy="329760"/>
                  </a:xfrm>
                  <a:prstGeom prst="ellipse">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sv-SE"/>
                  </a:p>
                </p:txBody>
              </p:sp>
              <p:sp>
                <p:nvSpPr>
                  <p:cNvPr id="27" name="Oval 26">
                    <a:extLst>
                      <a:ext uri="{FF2B5EF4-FFF2-40B4-BE49-F238E27FC236}">
                        <a16:creationId xmlns:a16="http://schemas.microsoft.com/office/drawing/2014/main" id="{06DF210B-2FCF-3740-BFAF-EBEFB8E36704}"/>
                      </a:ext>
                    </a:extLst>
                  </p:cNvPr>
                  <p:cNvSpPr/>
                  <p:nvPr/>
                </p:nvSpPr>
                <p:spPr>
                  <a:xfrm>
                    <a:off x="6090280" y="2107815"/>
                    <a:ext cx="422384" cy="329760"/>
                  </a:xfrm>
                  <a:prstGeom prst="ellipse">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sv-SE"/>
                  </a:p>
                </p:txBody>
              </p:sp>
              <p:sp>
                <p:nvSpPr>
                  <p:cNvPr id="28" name="Oval 27">
                    <a:extLst>
                      <a:ext uri="{FF2B5EF4-FFF2-40B4-BE49-F238E27FC236}">
                        <a16:creationId xmlns:a16="http://schemas.microsoft.com/office/drawing/2014/main" id="{A969677A-6081-C94F-AA04-C355204F7652}"/>
                      </a:ext>
                    </a:extLst>
                  </p:cNvPr>
                  <p:cNvSpPr/>
                  <p:nvPr/>
                </p:nvSpPr>
                <p:spPr>
                  <a:xfrm rot="2905291">
                    <a:off x="6771271" y="2739436"/>
                    <a:ext cx="422385" cy="329760"/>
                  </a:xfrm>
                  <a:prstGeom prst="ellipse">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sv-SE"/>
                  </a:p>
                </p:txBody>
              </p:sp>
              <p:sp>
                <p:nvSpPr>
                  <p:cNvPr id="29" name="Oval 28">
                    <a:extLst>
                      <a:ext uri="{FF2B5EF4-FFF2-40B4-BE49-F238E27FC236}">
                        <a16:creationId xmlns:a16="http://schemas.microsoft.com/office/drawing/2014/main" id="{80B4C25A-3B17-EC44-843A-B6F3D53DE0C9}"/>
                      </a:ext>
                    </a:extLst>
                  </p:cNvPr>
                  <p:cNvSpPr/>
                  <p:nvPr/>
                </p:nvSpPr>
                <p:spPr>
                  <a:xfrm rot="2905291">
                    <a:off x="7059303" y="2421124"/>
                    <a:ext cx="422385" cy="329760"/>
                  </a:xfrm>
                  <a:prstGeom prst="ellipse">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sv-SE"/>
                  </a:p>
                </p:txBody>
              </p:sp>
              <p:sp>
                <p:nvSpPr>
                  <p:cNvPr id="30" name="Oval 29">
                    <a:extLst>
                      <a:ext uri="{FF2B5EF4-FFF2-40B4-BE49-F238E27FC236}">
                        <a16:creationId xmlns:a16="http://schemas.microsoft.com/office/drawing/2014/main" id="{D005CE3C-691C-F544-9856-8154274AC12F}"/>
                      </a:ext>
                    </a:extLst>
                  </p:cNvPr>
                  <p:cNvSpPr/>
                  <p:nvPr/>
                </p:nvSpPr>
                <p:spPr>
                  <a:xfrm rot="2905291">
                    <a:off x="7528086" y="2257675"/>
                    <a:ext cx="422386" cy="329761"/>
                  </a:xfrm>
                  <a:prstGeom prst="ellipse">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sv-SE"/>
                  </a:p>
                </p:txBody>
              </p:sp>
            </p:grpSp>
            <p:grpSp>
              <p:nvGrpSpPr>
                <p:cNvPr id="8" name="Group 7">
                  <a:extLst>
                    <a:ext uri="{FF2B5EF4-FFF2-40B4-BE49-F238E27FC236}">
                      <a16:creationId xmlns:a16="http://schemas.microsoft.com/office/drawing/2014/main" id="{9C41FB4C-B495-8847-8D27-7777854795E1}"/>
                    </a:ext>
                  </a:extLst>
                </p:cNvPr>
                <p:cNvGrpSpPr/>
                <p:nvPr/>
              </p:nvGrpSpPr>
              <p:grpSpPr>
                <a:xfrm>
                  <a:off x="7891052" y="4266252"/>
                  <a:ext cx="1073436" cy="1971060"/>
                  <a:chOff x="7891052" y="2795962"/>
                  <a:chExt cx="1073436" cy="1971060"/>
                </a:xfrm>
              </p:grpSpPr>
              <p:sp>
                <p:nvSpPr>
                  <p:cNvPr id="31" name="Oval 30">
                    <a:extLst>
                      <a:ext uri="{FF2B5EF4-FFF2-40B4-BE49-F238E27FC236}">
                        <a16:creationId xmlns:a16="http://schemas.microsoft.com/office/drawing/2014/main" id="{22179E4F-BF32-EC43-AD11-D28020090AA8}"/>
                      </a:ext>
                    </a:extLst>
                  </p:cNvPr>
                  <p:cNvSpPr/>
                  <p:nvPr/>
                </p:nvSpPr>
                <p:spPr>
                  <a:xfrm>
                    <a:off x="8398086" y="4437262"/>
                    <a:ext cx="422385" cy="329760"/>
                  </a:xfrm>
                  <a:prstGeom prst="ellipse">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sv-SE"/>
                  </a:p>
                </p:txBody>
              </p:sp>
              <p:sp>
                <p:nvSpPr>
                  <p:cNvPr id="32" name="Oval 31">
                    <a:extLst>
                      <a:ext uri="{FF2B5EF4-FFF2-40B4-BE49-F238E27FC236}">
                        <a16:creationId xmlns:a16="http://schemas.microsoft.com/office/drawing/2014/main" id="{774EF5BE-4D8A-C148-9AA6-BEE96EECB869}"/>
                      </a:ext>
                    </a:extLst>
                  </p:cNvPr>
                  <p:cNvSpPr/>
                  <p:nvPr/>
                </p:nvSpPr>
                <p:spPr>
                  <a:xfrm>
                    <a:off x="8479758" y="4077222"/>
                    <a:ext cx="422385" cy="329760"/>
                  </a:xfrm>
                  <a:prstGeom prst="ellipse">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sv-SE"/>
                  </a:p>
                </p:txBody>
              </p:sp>
              <p:sp>
                <p:nvSpPr>
                  <p:cNvPr id="33" name="Oval 32">
                    <a:extLst>
                      <a:ext uri="{FF2B5EF4-FFF2-40B4-BE49-F238E27FC236}">
                        <a16:creationId xmlns:a16="http://schemas.microsoft.com/office/drawing/2014/main" id="{DAB24B73-36F2-F140-B916-666C06BD90BC}"/>
                      </a:ext>
                    </a:extLst>
                  </p:cNvPr>
                  <p:cNvSpPr/>
                  <p:nvPr/>
                </p:nvSpPr>
                <p:spPr>
                  <a:xfrm>
                    <a:off x="8542103" y="3717182"/>
                    <a:ext cx="422385" cy="329760"/>
                  </a:xfrm>
                  <a:prstGeom prst="ellipse">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sv-SE"/>
                  </a:p>
                </p:txBody>
              </p:sp>
              <p:sp>
                <p:nvSpPr>
                  <p:cNvPr id="34" name="Oval 33">
                    <a:extLst>
                      <a:ext uri="{FF2B5EF4-FFF2-40B4-BE49-F238E27FC236}">
                        <a16:creationId xmlns:a16="http://schemas.microsoft.com/office/drawing/2014/main" id="{734F3B6F-6DB5-BC46-9371-28A8E8641809}"/>
                      </a:ext>
                    </a:extLst>
                  </p:cNvPr>
                  <p:cNvSpPr/>
                  <p:nvPr/>
                </p:nvSpPr>
                <p:spPr>
                  <a:xfrm rot="252148">
                    <a:off x="8186893" y="3450867"/>
                    <a:ext cx="422385" cy="329760"/>
                  </a:xfrm>
                  <a:prstGeom prst="ellipse">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sv-SE"/>
                  </a:p>
                </p:txBody>
              </p:sp>
              <p:sp>
                <p:nvSpPr>
                  <p:cNvPr id="35" name="Oval 34">
                    <a:extLst>
                      <a:ext uri="{FF2B5EF4-FFF2-40B4-BE49-F238E27FC236}">
                        <a16:creationId xmlns:a16="http://schemas.microsoft.com/office/drawing/2014/main" id="{A1CF0721-BA1C-4347-AF7E-6247C897FC08}"/>
                      </a:ext>
                    </a:extLst>
                  </p:cNvPr>
                  <p:cNvSpPr/>
                  <p:nvPr/>
                </p:nvSpPr>
                <p:spPr>
                  <a:xfrm rot="252148">
                    <a:off x="7891052" y="3128551"/>
                    <a:ext cx="422385" cy="329760"/>
                  </a:xfrm>
                  <a:prstGeom prst="ellipse">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sv-SE"/>
                  </a:p>
                </p:txBody>
              </p:sp>
              <p:sp>
                <p:nvSpPr>
                  <p:cNvPr id="36" name="Oval 35">
                    <a:extLst>
                      <a:ext uri="{FF2B5EF4-FFF2-40B4-BE49-F238E27FC236}">
                        <a16:creationId xmlns:a16="http://schemas.microsoft.com/office/drawing/2014/main" id="{4E874791-B8EE-2E4C-8731-7076A929F3DE}"/>
                      </a:ext>
                    </a:extLst>
                  </p:cNvPr>
                  <p:cNvSpPr/>
                  <p:nvPr/>
                </p:nvSpPr>
                <p:spPr>
                  <a:xfrm rot="252148">
                    <a:off x="8183723" y="2795962"/>
                    <a:ext cx="422385" cy="329760"/>
                  </a:xfrm>
                  <a:prstGeom prst="ellipse">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sv-SE"/>
                  </a:p>
                </p:txBody>
              </p:sp>
            </p:grpSp>
          </p:grpSp>
          <p:sp>
            <p:nvSpPr>
              <p:cNvPr id="41" name="TextBox 40">
                <a:extLst>
                  <a:ext uri="{FF2B5EF4-FFF2-40B4-BE49-F238E27FC236}">
                    <a16:creationId xmlns:a16="http://schemas.microsoft.com/office/drawing/2014/main" id="{FBD8B979-B389-E640-817C-8C2945155BE4}"/>
                  </a:ext>
                </a:extLst>
              </p:cNvPr>
              <p:cNvSpPr txBox="1"/>
              <p:nvPr/>
            </p:nvSpPr>
            <p:spPr>
              <a:xfrm>
                <a:off x="6050817" y="6311713"/>
                <a:ext cx="3000565" cy="369332"/>
              </a:xfrm>
              <a:prstGeom prst="rect">
                <a:avLst/>
              </a:prstGeom>
              <a:noFill/>
            </p:spPr>
            <p:txBody>
              <a:bodyPr wrap="none" rtlCol="0">
                <a:spAutoFit/>
              </a:bodyPr>
              <a:lstStyle/>
              <a:p>
                <a:r>
                  <a:rPr lang="en-US" dirty="0"/>
                  <a:t>Conformational polydispersity</a:t>
                </a:r>
              </a:p>
            </p:txBody>
          </p:sp>
        </p:grpSp>
        <p:sp>
          <p:nvSpPr>
            <p:cNvPr id="5" name="Freeform 4">
              <a:extLst>
                <a:ext uri="{FF2B5EF4-FFF2-40B4-BE49-F238E27FC236}">
                  <a16:creationId xmlns:a16="http://schemas.microsoft.com/office/drawing/2014/main" id="{1E394FD2-398B-274F-B229-8949F0A620DC}"/>
                </a:ext>
              </a:extLst>
            </p:cNvPr>
            <p:cNvSpPr/>
            <p:nvPr/>
          </p:nvSpPr>
          <p:spPr>
            <a:xfrm>
              <a:off x="6819235" y="3905231"/>
              <a:ext cx="1024126" cy="803288"/>
            </a:xfrm>
            <a:custGeom>
              <a:avLst/>
              <a:gdLst>
                <a:gd name="connsiteX0" fmla="*/ 117346 w 1024126"/>
                <a:gd name="connsiteY0" fmla="*/ 2400 h 803288"/>
                <a:gd name="connsiteX1" fmla="*/ 10190 w 1024126"/>
                <a:gd name="connsiteY1" fmla="*/ 66694 h 803288"/>
                <a:gd name="connsiteX2" fmla="*/ 17334 w 1024126"/>
                <a:gd name="connsiteY2" fmla="*/ 231000 h 803288"/>
                <a:gd name="connsiteX3" fmla="*/ 124490 w 1024126"/>
                <a:gd name="connsiteY3" fmla="*/ 345300 h 803288"/>
                <a:gd name="connsiteX4" fmla="*/ 95915 w 1024126"/>
                <a:gd name="connsiteY4" fmla="*/ 516750 h 803288"/>
                <a:gd name="connsiteX5" fmla="*/ 88771 w 1024126"/>
                <a:gd name="connsiteY5" fmla="*/ 666769 h 803288"/>
                <a:gd name="connsiteX6" fmla="*/ 167353 w 1024126"/>
                <a:gd name="connsiteY6" fmla="*/ 802500 h 803288"/>
                <a:gd name="connsiteX7" fmla="*/ 360234 w 1024126"/>
                <a:gd name="connsiteY7" fmla="*/ 723919 h 803288"/>
                <a:gd name="connsiteX8" fmla="*/ 538828 w 1024126"/>
                <a:gd name="connsiteY8" fmla="*/ 752494 h 803288"/>
                <a:gd name="connsiteX9" fmla="*/ 660271 w 1024126"/>
                <a:gd name="connsiteY9" fmla="*/ 588188 h 803288"/>
                <a:gd name="connsiteX10" fmla="*/ 824578 w 1024126"/>
                <a:gd name="connsiteY10" fmla="*/ 516750 h 803288"/>
                <a:gd name="connsiteX11" fmla="*/ 1010315 w 1024126"/>
                <a:gd name="connsiteY11" fmla="*/ 359588 h 803288"/>
                <a:gd name="connsiteX12" fmla="*/ 981740 w 1024126"/>
                <a:gd name="connsiteY12" fmla="*/ 216713 h 803288"/>
                <a:gd name="connsiteX13" fmla="*/ 753140 w 1024126"/>
                <a:gd name="connsiteY13" fmla="*/ 102413 h 803288"/>
                <a:gd name="connsiteX14" fmla="*/ 581690 w 1024126"/>
                <a:gd name="connsiteY14" fmla="*/ 216713 h 803288"/>
                <a:gd name="connsiteX15" fmla="*/ 417384 w 1024126"/>
                <a:gd name="connsiteY15" fmla="*/ 323869 h 803288"/>
                <a:gd name="connsiteX16" fmla="*/ 260221 w 1024126"/>
                <a:gd name="connsiteY16" fmla="*/ 180994 h 803288"/>
                <a:gd name="connsiteX17" fmla="*/ 245934 w 1024126"/>
                <a:gd name="connsiteY17" fmla="*/ 30975 h 803288"/>
                <a:gd name="connsiteX18" fmla="*/ 117346 w 1024126"/>
                <a:gd name="connsiteY18" fmla="*/ 2400 h 803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24126" h="803288">
                  <a:moveTo>
                    <a:pt x="117346" y="2400"/>
                  </a:moveTo>
                  <a:cubicBezTo>
                    <a:pt x="78055" y="8353"/>
                    <a:pt x="26859" y="28594"/>
                    <a:pt x="10190" y="66694"/>
                  </a:cubicBezTo>
                  <a:cubicBezTo>
                    <a:pt x="-6479" y="104794"/>
                    <a:pt x="-1716" y="184566"/>
                    <a:pt x="17334" y="231000"/>
                  </a:cubicBezTo>
                  <a:cubicBezTo>
                    <a:pt x="36384" y="277434"/>
                    <a:pt x="111393" y="297675"/>
                    <a:pt x="124490" y="345300"/>
                  </a:cubicBezTo>
                  <a:cubicBezTo>
                    <a:pt x="137587" y="392925"/>
                    <a:pt x="101868" y="463172"/>
                    <a:pt x="95915" y="516750"/>
                  </a:cubicBezTo>
                  <a:cubicBezTo>
                    <a:pt x="89962" y="570328"/>
                    <a:pt x="76865" y="619144"/>
                    <a:pt x="88771" y="666769"/>
                  </a:cubicBezTo>
                  <a:cubicBezTo>
                    <a:pt x="100677" y="714394"/>
                    <a:pt x="122109" y="792975"/>
                    <a:pt x="167353" y="802500"/>
                  </a:cubicBezTo>
                  <a:cubicBezTo>
                    <a:pt x="212597" y="812025"/>
                    <a:pt x="298322" y="732253"/>
                    <a:pt x="360234" y="723919"/>
                  </a:cubicBezTo>
                  <a:cubicBezTo>
                    <a:pt x="422147" y="715585"/>
                    <a:pt x="488822" y="775116"/>
                    <a:pt x="538828" y="752494"/>
                  </a:cubicBezTo>
                  <a:cubicBezTo>
                    <a:pt x="588834" y="729872"/>
                    <a:pt x="612646" y="627479"/>
                    <a:pt x="660271" y="588188"/>
                  </a:cubicBezTo>
                  <a:cubicBezTo>
                    <a:pt x="707896" y="548897"/>
                    <a:pt x="766237" y="554850"/>
                    <a:pt x="824578" y="516750"/>
                  </a:cubicBezTo>
                  <a:cubicBezTo>
                    <a:pt x="882919" y="478650"/>
                    <a:pt x="984121" y="409594"/>
                    <a:pt x="1010315" y="359588"/>
                  </a:cubicBezTo>
                  <a:cubicBezTo>
                    <a:pt x="1036509" y="309582"/>
                    <a:pt x="1024602" y="259575"/>
                    <a:pt x="981740" y="216713"/>
                  </a:cubicBezTo>
                  <a:cubicBezTo>
                    <a:pt x="938878" y="173851"/>
                    <a:pt x="819815" y="102413"/>
                    <a:pt x="753140" y="102413"/>
                  </a:cubicBezTo>
                  <a:cubicBezTo>
                    <a:pt x="686465" y="102413"/>
                    <a:pt x="581690" y="216713"/>
                    <a:pt x="581690" y="216713"/>
                  </a:cubicBezTo>
                  <a:cubicBezTo>
                    <a:pt x="525731" y="253622"/>
                    <a:pt x="470962" y="329822"/>
                    <a:pt x="417384" y="323869"/>
                  </a:cubicBezTo>
                  <a:cubicBezTo>
                    <a:pt x="363806" y="317916"/>
                    <a:pt x="288796" y="229810"/>
                    <a:pt x="260221" y="180994"/>
                  </a:cubicBezTo>
                  <a:cubicBezTo>
                    <a:pt x="231646" y="132178"/>
                    <a:pt x="266175" y="61931"/>
                    <a:pt x="245934" y="30975"/>
                  </a:cubicBezTo>
                  <a:cubicBezTo>
                    <a:pt x="225693" y="19"/>
                    <a:pt x="156637" y="-3553"/>
                    <a:pt x="117346" y="2400"/>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8" name="Freeform 17">
              <a:extLst>
                <a:ext uri="{FF2B5EF4-FFF2-40B4-BE49-F238E27FC236}">
                  <a16:creationId xmlns:a16="http://schemas.microsoft.com/office/drawing/2014/main" id="{02EF7296-60EF-9B4C-A8EE-9442FA356570}"/>
                </a:ext>
              </a:extLst>
            </p:cNvPr>
            <p:cNvSpPr/>
            <p:nvPr/>
          </p:nvSpPr>
          <p:spPr>
            <a:xfrm>
              <a:off x="6866305" y="4686760"/>
              <a:ext cx="768256" cy="1496104"/>
            </a:xfrm>
            <a:custGeom>
              <a:avLst/>
              <a:gdLst>
                <a:gd name="connsiteX0" fmla="*/ 17945 w 768256"/>
                <a:gd name="connsiteY0" fmla="*/ 1236071 h 1496104"/>
                <a:gd name="connsiteX1" fmla="*/ 3657 w 768256"/>
                <a:gd name="connsiteY1" fmla="*/ 964609 h 1496104"/>
                <a:gd name="connsiteX2" fmla="*/ 96526 w 768256"/>
                <a:gd name="connsiteY2" fmla="*/ 693146 h 1496104"/>
                <a:gd name="connsiteX3" fmla="*/ 282264 w 768256"/>
                <a:gd name="connsiteY3" fmla="*/ 407396 h 1496104"/>
                <a:gd name="connsiteX4" fmla="*/ 482289 w 768256"/>
                <a:gd name="connsiteY4" fmla="*/ 143078 h 1496104"/>
                <a:gd name="connsiteX5" fmla="*/ 575157 w 768256"/>
                <a:gd name="connsiteY5" fmla="*/ 203 h 1496104"/>
                <a:gd name="connsiteX6" fmla="*/ 768039 w 768256"/>
                <a:gd name="connsiteY6" fmla="*/ 171653 h 1496104"/>
                <a:gd name="connsiteX7" fmla="*/ 610876 w 768256"/>
                <a:gd name="connsiteY7" fmla="*/ 407396 h 1496104"/>
                <a:gd name="connsiteX8" fmla="*/ 496576 w 768256"/>
                <a:gd name="connsiteY8" fmla="*/ 614565 h 1496104"/>
                <a:gd name="connsiteX9" fmla="*/ 403707 w 768256"/>
                <a:gd name="connsiteY9" fmla="*/ 800303 h 1496104"/>
                <a:gd name="connsiteX10" fmla="*/ 310839 w 768256"/>
                <a:gd name="connsiteY10" fmla="*/ 1050334 h 1496104"/>
                <a:gd name="connsiteX11" fmla="*/ 325126 w 768256"/>
                <a:gd name="connsiteY11" fmla="*/ 1336084 h 1496104"/>
                <a:gd name="connsiteX12" fmla="*/ 153676 w 768256"/>
                <a:gd name="connsiteY12" fmla="*/ 1493246 h 1496104"/>
                <a:gd name="connsiteX13" fmla="*/ 10801 w 768256"/>
                <a:gd name="connsiteY13" fmla="*/ 1421809 h 1496104"/>
                <a:gd name="connsiteX14" fmla="*/ 17945 w 768256"/>
                <a:gd name="connsiteY14" fmla="*/ 1236071 h 1496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68256" h="1496104">
                  <a:moveTo>
                    <a:pt x="17945" y="1236071"/>
                  </a:moveTo>
                  <a:cubicBezTo>
                    <a:pt x="16754" y="1159871"/>
                    <a:pt x="-9440" y="1055097"/>
                    <a:pt x="3657" y="964609"/>
                  </a:cubicBezTo>
                  <a:cubicBezTo>
                    <a:pt x="16754" y="874121"/>
                    <a:pt x="50092" y="786015"/>
                    <a:pt x="96526" y="693146"/>
                  </a:cubicBezTo>
                  <a:cubicBezTo>
                    <a:pt x="142961" y="600277"/>
                    <a:pt x="217970" y="499074"/>
                    <a:pt x="282264" y="407396"/>
                  </a:cubicBezTo>
                  <a:cubicBezTo>
                    <a:pt x="346558" y="315718"/>
                    <a:pt x="433474" y="210943"/>
                    <a:pt x="482289" y="143078"/>
                  </a:cubicBezTo>
                  <a:cubicBezTo>
                    <a:pt x="531105" y="75212"/>
                    <a:pt x="527532" y="-4559"/>
                    <a:pt x="575157" y="203"/>
                  </a:cubicBezTo>
                  <a:cubicBezTo>
                    <a:pt x="622782" y="4965"/>
                    <a:pt x="762086" y="103787"/>
                    <a:pt x="768039" y="171653"/>
                  </a:cubicBezTo>
                  <a:cubicBezTo>
                    <a:pt x="773992" y="239518"/>
                    <a:pt x="656120" y="333577"/>
                    <a:pt x="610876" y="407396"/>
                  </a:cubicBezTo>
                  <a:cubicBezTo>
                    <a:pt x="565632" y="481215"/>
                    <a:pt x="531104" y="549081"/>
                    <a:pt x="496576" y="614565"/>
                  </a:cubicBezTo>
                  <a:cubicBezTo>
                    <a:pt x="462048" y="680049"/>
                    <a:pt x="434663" y="727675"/>
                    <a:pt x="403707" y="800303"/>
                  </a:cubicBezTo>
                  <a:cubicBezTo>
                    <a:pt x="372751" y="872931"/>
                    <a:pt x="323936" y="961037"/>
                    <a:pt x="310839" y="1050334"/>
                  </a:cubicBezTo>
                  <a:cubicBezTo>
                    <a:pt x="297742" y="1139631"/>
                    <a:pt x="351320" y="1262265"/>
                    <a:pt x="325126" y="1336084"/>
                  </a:cubicBezTo>
                  <a:cubicBezTo>
                    <a:pt x="298932" y="1409903"/>
                    <a:pt x="206063" y="1478959"/>
                    <a:pt x="153676" y="1493246"/>
                  </a:cubicBezTo>
                  <a:cubicBezTo>
                    <a:pt x="101289" y="1507533"/>
                    <a:pt x="38185" y="1465862"/>
                    <a:pt x="10801" y="1421809"/>
                  </a:cubicBezTo>
                  <a:cubicBezTo>
                    <a:pt x="-16583" y="1377756"/>
                    <a:pt x="19136" y="1312271"/>
                    <a:pt x="17945" y="1236071"/>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43" name="Freeform 42">
              <a:extLst>
                <a:ext uri="{FF2B5EF4-FFF2-40B4-BE49-F238E27FC236}">
                  <a16:creationId xmlns:a16="http://schemas.microsoft.com/office/drawing/2014/main" id="{4A3F600A-40B3-3149-9D37-088551DEC9E6}"/>
                </a:ext>
              </a:extLst>
            </p:cNvPr>
            <p:cNvSpPr/>
            <p:nvPr/>
          </p:nvSpPr>
          <p:spPr>
            <a:xfrm>
              <a:off x="7668457" y="4787970"/>
              <a:ext cx="645019" cy="1377597"/>
            </a:xfrm>
            <a:custGeom>
              <a:avLst/>
              <a:gdLst>
                <a:gd name="connsiteX0" fmla="*/ 218243 w 645019"/>
                <a:gd name="connsiteY0" fmla="*/ 5486 h 1377597"/>
                <a:gd name="connsiteX1" fmla="*/ 125374 w 645019"/>
                <a:gd name="connsiteY1" fmla="*/ 176936 h 1377597"/>
                <a:gd name="connsiteX2" fmla="*/ 53937 w 645019"/>
                <a:gd name="connsiteY2" fmla="*/ 262661 h 1377597"/>
                <a:gd name="connsiteX3" fmla="*/ 3931 w 645019"/>
                <a:gd name="connsiteY3" fmla="*/ 419824 h 1377597"/>
                <a:gd name="connsiteX4" fmla="*/ 161093 w 645019"/>
                <a:gd name="connsiteY4" fmla="*/ 562699 h 1377597"/>
                <a:gd name="connsiteX5" fmla="*/ 161093 w 645019"/>
                <a:gd name="connsiteY5" fmla="*/ 648424 h 1377597"/>
                <a:gd name="connsiteX6" fmla="*/ 303968 w 645019"/>
                <a:gd name="connsiteY6" fmla="*/ 748436 h 1377597"/>
                <a:gd name="connsiteX7" fmla="*/ 382549 w 645019"/>
                <a:gd name="connsiteY7" fmla="*/ 855593 h 1377597"/>
                <a:gd name="connsiteX8" fmla="*/ 282537 w 645019"/>
                <a:gd name="connsiteY8" fmla="*/ 1019899 h 1377597"/>
                <a:gd name="connsiteX9" fmla="*/ 246818 w 645019"/>
                <a:gd name="connsiteY9" fmla="*/ 1255643 h 1377597"/>
                <a:gd name="connsiteX10" fmla="*/ 411124 w 645019"/>
                <a:gd name="connsiteY10" fmla="*/ 1377086 h 1377597"/>
                <a:gd name="connsiteX11" fmla="*/ 604006 w 645019"/>
                <a:gd name="connsiteY11" fmla="*/ 1212780 h 1377597"/>
                <a:gd name="connsiteX12" fmla="*/ 632581 w 645019"/>
                <a:gd name="connsiteY12" fmla="*/ 676999 h 1377597"/>
                <a:gd name="connsiteX13" fmla="*/ 446843 w 645019"/>
                <a:gd name="connsiteY13" fmla="*/ 526980 h 1377597"/>
                <a:gd name="connsiteX14" fmla="*/ 332543 w 645019"/>
                <a:gd name="connsiteY14" fmla="*/ 391249 h 1377597"/>
                <a:gd name="connsiteX15" fmla="*/ 432556 w 645019"/>
                <a:gd name="connsiteY15" fmla="*/ 241230 h 1377597"/>
                <a:gd name="connsiteX16" fmla="*/ 468274 w 645019"/>
                <a:gd name="connsiteY16" fmla="*/ 62636 h 1377597"/>
                <a:gd name="connsiteX17" fmla="*/ 218243 w 645019"/>
                <a:gd name="connsiteY17" fmla="*/ 5486 h 1377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45019" h="1377597">
                  <a:moveTo>
                    <a:pt x="218243" y="5486"/>
                  </a:moveTo>
                  <a:cubicBezTo>
                    <a:pt x="161093" y="24536"/>
                    <a:pt x="152758" y="134074"/>
                    <a:pt x="125374" y="176936"/>
                  </a:cubicBezTo>
                  <a:cubicBezTo>
                    <a:pt x="97990" y="219799"/>
                    <a:pt x="74177" y="222180"/>
                    <a:pt x="53937" y="262661"/>
                  </a:cubicBezTo>
                  <a:cubicBezTo>
                    <a:pt x="33697" y="303142"/>
                    <a:pt x="-13928" y="369818"/>
                    <a:pt x="3931" y="419824"/>
                  </a:cubicBezTo>
                  <a:cubicBezTo>
                    <a:pt x="21790" y="469830"/>
                    <a:pt x="134899" y="524599"/>
                    <a:pt x="161093" y="562699"/>
                  </a:cubicBezTo>
                  <a:cubicBezTo>
                    <a:pt x="187287" y="600799"/>
                    <a:pt x="137280" y="617468"/>
                    <a:pt x="161093" y="648424"/>
                  </a:cubicBezTo>
                  <a:cubicBezTo>
                    <a:pt x="184905" y="679380"/>
                    <a:pt x="267059" y="713908"/>
                    <a:pt x="303968" y="748436"/>
                  </a:cubicBezTo>
                  <a:cubicBezTo>
                    <a:pt x="340877" y="782964"/>
                    <a:pt x="386121" y="810349"/>
                    <a:pt x="382549" y="855593"/>
                  </a:cubicBezTo>
                  <a:cubicBezTo>
                    <a:pt x="378977" y="900837"/>
                    <a:pt x="305159" y="953224"/>
                    <a:pt x="282537" y="1019899"/>
                  </a:cubicBezTo>
                  <a:cubicBezTo>
                    <a:pt x="259915" y="1086574"/>
                    <a:pt x="225387" y="1196112"/>
                    <a:pt x="246818" y="1255643"/>
                  </a:cubicBezTo>
                  <a:cubicBezTo>
                    <a:pt x="268249" y="1315174"/>
                    <a:pt x="351593" y="1384230"/>
                    <a:pt x="411124" y="1377086"/>
                  </a:cubicBezTo>
                  <a:cubicBezTo>
                    <a:pt x="470655" y="1369942"/>
                    <a:pt x="567097" y="1329461"/>
                    <a:pt x="604006" y="1212780"/>
                  </a:cubicBezTo>
                  <a:cubicBezTo>
                    <a:pt x="640915" y="1096099"/>
                    <a:pt x="658775" y="791299"/>
                    <a:pt x="632581" y="676999"/>
                  </a:cubicBezTo>
                  <a:cubicBezTo>
                    <a:pt x="606387" y="562699"/>
                    <a:pt x="496849" y="574605"/>
                    <a:pt x="446843" y="526980"/>
                  </a:cubicBezTo>
                  <a:cubicBezTo>
                    <a:pt x="396837" y="479355"/>
                    <a:pt x="334924" y="438874"/>
                    <a:pt x="332543" y="391249"/>
                  </a:cubicBezTo>
                  <a:cubicBezTo>
                    <a:pt x="330162" y="343624"/>
                    <a:pt x="409934" y="295999"/>
                    <a:pt x="432556" y="241230"/>
                  </a:cubicBezTo>
                  <a:cubicBezTo>
                    <a:pt x="455178" y="186461"/>
                    <a:pt x="501611" y="105498"/>
                    <a:pt x="468274" y="62636"/>
                  </a:cubicBezTo>
                  <a:cubicBezTo>
                    <a:pt x="434937" y="19774"/>
                    <a:pt x="275393" y="-13564"/>
                    <a:pt x="218243" y="5486"/>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grpSp>
        <p:nvGrpSpPr>
          <p:cNvPr id="44" name="Group 43">
            <a:extLst>
              <a:ext uri="{FF2B5EF4-FFF2-40B4-BE49-F238E27FC236}">
                <a16:creationId xmlns:a16="http://schemas.microsoft.com/office/drawing/2014/main" id="{CD186A1B-81CA-D646-A677-42D3403AF636}"/>
              </a:ext>
            </a:extLst>
          </p:cNvPr>
          <p:cNvGrpSpPr/>
          <p:nvPr/>
        </p:nvGrpSpPr>
        <p:grpSpPr>
          <a:xfrm>
            <a:off x="3311747" y="3949823"/>
            <a:ext cx="2112822" cy="2686003"/>
            <a:chOff x="3311747" y="3949823"/>
            <a:chExt cx="2112822" cy="2686003"/>
          </a:xfrm>
        </p:grpSpPr>
        <p:grpSp>
          <p:nvGrpSpPr>
            <p:cNvPr id="15" name="Group 14">
              <a:extLst>
                <a:ext uri="{FF2B5EF4-FFF2-40B4-BE49-F238E27FC236}">
                  <a16:creationId xmlns:a16="http://schemas.microsoft.com/office/drawing/2014/main" id="{5A11D4D7-64DC-C642-9F0A-6CC15AB8C86E}"/>
                </a:ext>
              </a:extLst>
            </p:cNvPr>
            <p:cNvGrpSpPr/>
            <p:nvPr/>
          </p:nvGrpSpPr>
          <p:grpSpPr>
            <a:xfrm>
              <a:off x="3311747" y="3949823"/>
              <a:ext cx="2112822" cy="2686003"/>
              <a:chOff x="3311747" y="3949823"/>
              <a:chExt cx="2112822" cy="2686003"/>
            </a:xfrm>
          </p:grpSpPr>
          <p:sp>
            <p:nvSpPr>
              <p:cNvPr id="40" name="TextBox 39">
                <a:extLst>
                  <a:ext uri="{FF2B5EF4-FFF2-40B4-BE49-F238E27FC236}">
                    <a16:creationId xmlns:a16="http://schemas.microsoft.com/office/drawing/2014/main" id="{1B4503FB-D229-C940-9EC7-0CDA8F92ECE2}"/>
                  </a:ext>
                </a:extLst>
              </p:cNvPr>
              <p:cNvSpPr txBox="1"/>
              <p:nvPr/>
            </p:nvSpPr>
            <p:spPr>
              <a:xfrm>
                <a:off x="3311747" y="6266494"/>
                <a:ext cx="2112822" cy="369332"/>
              </a:xfrm>
              <a:prstGeom prst="rect">
                <a:avLst/>
              </a:prstGeom>
              <a:noFill/>
            </p:spPr>
            <p:txBody>
              <a:bodyPr wrap="none" rtlCol="0">
                <a:spAutoFit/>
              </a:bodyPr>
              <a:lstStyle/>
              <a:p>
                <a:r>
                  <a:rPr lang="en-US" dirty="0"/>
                  <a:t>Shape polydispersity</a:t>
                </a:r>
              </a:p>
            </p:txBody>
          </p:sp>
          <p:grpSp>
            <p:nvGrpSpPr>
              <p:cNvPr id="14" name="Group 13">
                <a:extLst>
                  <a:ext uri="{FF2B5EF4-FFF2-40B4-BE49-F238E27FC236}">
                    <a16:creationId xmlns:a16="http://schemas.microsoft.com/office/drawing/2014/main" id="{7EB8220F-C03D-B247-AEFE-1B87553E0CCE}"/>
                  </a:ext>
                </a:extLst>
              </p:cNvPr>
              <p:cNvGrpSpPr/>
              <p:nvPr/>
            </p:nvGrpSpPr>
            <p:grpSpPr>
              <a:xfrm>
                <a:off x="3450916" y="3949823"/>
                <a:ext cx="1800200" cy="2200426"/>
                <a:chOff x="3450916" y="3949823"/>
                <a:chExt cx="1800200" cy="2200426"/>
              </a:xfrm>
            </p:grpSpPr>
            <p:grpSp>
              <p:nvGrpSpPr>
                <p:cNvPr id="51" name="Group 50">
                  <a:extLst>
                    <a:ext uri="{FF2B5EF4-FFF2-40B4-BE49-F238E27FC236}">
                      <a16:creationId xmlns:a16="http://schemas.microsoft.com/office/drawing/2014/main" id="{F399CDA9-C7DA-EE4C-BC02-6BFB95F53D30}"/>
                    </a:ext>
                  </a:extLst>
                </p:cNvPr>
                <p:cNvGrpSpPr/>
                <p:nvPr/>
              </p:nvGrpSpPr>
              <p:grpSpPr>
                <a:xfrm>
                  <a:off x="3450916" y="3949823"/>
                  <a:ext cx="1800200" cy="2200426"/>
                  <a:chOff x="3311860" y="3434403"/>
                  <a:chExt cx="1800200" cy="2200426"/>
                </a:xfrm>
              </p:grpSpPr>
              <p:sp>
                <p:nvSpPr>
                  <p:cNvPr id="52" name="Rectangle 51">
                    <a:extLst>
                      <a:ext uri="{FF2B5EF4-FFF2-40B4-BE49-F238E27FC236}">
                        <a16:creationId xmlns:a16="http://schemas.microsoft.com/office/drawing/2014/main" id="{0DC1CA1C-D837-2049-AD13-5211A49F8EDB}"/>
                      </a:ext>
                    </a:extLst>
                  </p:cNvPr>
                  <p:cNvSpPr/>
                  <p:nvPr/>
                </p:nvSpPr>
                <p:spPr>
                  <a:xfrm>
                    <a:off x="3439980" y="3527506"/>
                    <a:ext cx="1584176" cy="2107323"/>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53" name="Rectangle 52">
                    <a:extLst>
                      <a:ext uri="{FF2B5EF4-FFF2-40B4-BE49-F238E27FC236}">
                        <a16:creationId xmlns:a16="http://schemas.microsoft.com/office/drawing/2014/main" id="{98976EBE-76B7-CC40-8295-266FFFE2FAEC}"/>
                      </a:ext>
                    </a:extLst>
                  </p:cNvPr>
                  <p:cNvSpPr/>
                  <p:nvPr/>
                </p:nvSpPr>
                <p:spPr>
                  <a:xfrm>
                    <a:off x="3311860" y="3434403"/>
                    <a:ext cx="1800200" cy="1272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grpSp>
              <p:nvGrpSpPr>
                <p:cNvPr id="13" name="Group 12">
                  <a:extLst>
                    <a:ext uri="{FF2B5EF4-FFF2-40B4-BE49-F238E27FC236}">
                      <a16:creationId xmlns:a16="http://schemas.microsoft.com/office/drawing/2014/main" id="{5F9E7AFE-04CA-AA4A-B5F5-3A09A9F216BA}"/>
                    </a:ext>
                  </a:extLst>
                </p:cNvPr>
                <p:cNvGrpSpPr/>
                <p:nvPr/>
              </p:nvGrpSpPr>
              <p:grpSpPr>
                <a:xfrm>
                  <a:off x="3849955" y="4212911"/>
                  <a:ext cx="872918" cy="1780959"/>
                  <a:chOff x="3849955" y="4212911"/>
                  <a:chExt cx="872918" cy="1780959"/>
                </a:xfrm>
              </p:grpSpPr>
              <p:sp>
                <p:nvSpPr>
                  <p:cNvPr id="65" name="Oval 64">
                    <a:extLst>
                      <a:ext uri="{FF2B5EF4-FFF2-40B4-BE49-F238E27FC236}">
                        <a16:creationId xmlns:a16="http://schemas.microsoft.com/office/drawing/2014/main" id="{3AA367A9-1EF3-A346-9F32-8180FA545277}"/>
                      </a:ext>
                    </a:extLst>
                  </p:cNvPr>
                  <p:cNvSpPr/>
                  <p:nvPr/>
                </p:nvSpPr>
                <p:spPr>
                  <a:xfrm>
                    <a:off x="4044746" y="4222940"/>
                    <a:ext cx="323412" cy="435155"/>
                  </a:xfrm>
                  <a:prstGeom prst="ellipse">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sv-SE"/>
                  </a:p>
                </p:txBody>
              </p:sp>
              <p:sp>
                <p:nvSpPr>
                  <p:cNvPr id="66" name="Oval 65">
                    <a:extLst>
                      <a:ext uri="{FF2B5EF4-FFF2-40B4-BE49-F238E27FC236}">
                        <a16:creationId xmlns:a16="http://schemas.microsoft.com/office/drawing/2014/main" id="{2BC23257-6AAA-FF46-93A0-BA900933D071}"/>
                      </a:ext>
                    </a:extLst>
                  </p:cNvPr>
                  <p:cNvSpPr/>
                  <p:nvPr/>
                </p:nvSpPr>
                <p:spPr>
                  <a:xfrm>
                    <a:off x="4399461" y="4212911"/>
                    <a:ext cx="323412" cy="435155"/>
                  </a:xfrm>
                  <a:prstGeom prst="ellipse">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sv-SE"/>
                  </a:p>
                </p:txBody>
              </p:sp>
              <p:sp>
                <p:nvSpPr>
                  <p:cNvPr id="68" name="Oval 67">
                    <a:extLst>
                      <a:ext uri="{FF2B5EF4-FFF2-40B4-BE49-F238E27FC236}">
                        <a16:creationId xmlns:a16="http://schemas.microsoft.com/office/drawing/2014/main" id="{64081ED3-61AD-9B4B-A794-FED5279E44AB}"/>
                      </a:ext>
                    </a:extLst>
                  </p:cNvPr>
                  <p:cNvSpPr/>
                  <p:nvPr/>
                </p:nvSpPr>
                <p:spPr>
                  <a:xfrm>
                    <a:off x="4256474" y="5558715"/>
                    <a:ext cx="323412" cy="435155"/>
                  </a:xfrm>
                  <a:prstGeom prst="ellipse">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sv-SE"/>
                  </a:p>
                </p:txBody>
              </p:sp>
              <p:sp>
                <p:nvSpPr>
                  <p:cNvPr id="70" name="Oval 69">
                    <a:extLst>
                      <a:ext uri="{FF2B5EF4-FFF2-40B4-BE49-F238E27FC236}">
                        <a16:creationId xmlns:a16="http://schemas.microsoft.com/office/drawing/2014/main" id="{CCFCD8E4-39A8-B545-A714-7CEBD0DCF635}"/>
                      </a:ext>
                    </a:extLst>
                  </p:cNvPr>
                  <p:cNvSpPr/>
                  <p:nvPr/>
                </p:nvSpPr>
                <p:spPr>
                  <a:xfrm>
                    <a:off x="3849955" y="5341266"/>
                    <a:ext cx="323412" cy="435155"/>
                  </a:xfrm>
                  <a:prstGeom prst="ellipse">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sv-SE"/>
                  </a:p>
                </p:txBody>
              </p:sp>
            </p:grpSp>
          </p:grpSp>
        </p:grpSp>
        <p:sp>
          <p:nvSpPr>
            <p:cNvPr id="73" name="Oval 72">
              <a:extLst>
                <a:ext uri="{FF2B5EF4-FFF2-40B4-BE49-F238E27FC236}">
                  <a16:creationId xmlns:a16="http://schemas.microsoft.com/office/drawing/2014/main" id="{ACED0D72-9593-C64E-A765-4A77FED21985}"/>
                </a:ext>
              </a:extLst>
            </p:cNvPr>
            <p:cNvSpPr/>
            <p:nvPr/>
          </p:nvSpPr>
          <p:spPr>
            <a:xfrm>
              <a:off x="4613782" y="5341138"/>
              <a:ext cx="323412" cy="435155"/>
            </a:xfrm>
            <a:prstGeom prst="ellipse">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sv-SE"/>
            </a:p>
          </p:txBody>
        </p:sp>
        <p:sp>
          <p:nvSpPr>
            <p:cNvPr id="74" name="Oval 73">
              <a:extLst>
                <a:ext uri="{FF2B5EF4-FFF2-40B4-BE49-F238E27FC236}">
                  <a16:creationId xmlns:a16="http://schemas.microsoft.com/office/drawing/2014/main" id="{BC7189C2-C07F-9C42-930E-24EA64B017F5}"/>
                </a:ext>
              </a:extLst>
            </p:cNvPr>
            <p:cNvSpPr/>
            <p:nvPr/>
          </p:nvSpPr>
          <p:spPr>
            <a:xfrm>
              <a:off x="4044746" y="4869160"/>
              <a:ext cx="323412" cy="435155"/>
            </a:xfrm>
            <a:prstGeom prst="ellipse">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sv-SE"/>
            </a:p>
          </p:txBody>
        </p:sp>
        <p:sp>
          <p:nvSpPr>
            <p:cNvPr id="85" name="Oval 84">
              <a:extLst>
                <a:ext uri="{FF2B5EF4-FFF2-40B4-BE49-F238E27FC236}">
                  <a16:creationId xmlns:a16="http://schemas.microsoft.com/office/drawing/2014/main" id="{C4C009B2-EC63-3F4B-9133-75A473528D94}"/>
                </a:ext>
              </a:extLst>
            </p:cNvPr>
            <p:cNvSpPr/>
            <p:nvPr/>
          </p:nvSpPr>
          <p:spPr>
            <a:xfrm>
              <a:off x="4423400" y="4881096"/>
              <a:ext cx="323412" cy="435155"/>
            </a:xfrm>
            <a:prstGeom prst="ellipse">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sv-SE"/>
            </a:p>
          </p:txBody>
        </p:sp>
      </p:grpSp>
    </p:spTree>
    <p:extLst>
      <p:ext uri="{BB962C8B-B14F-4D97-AF65-F5344CB8AC3E}">
        <p14:creationId xmlns:p14="http://schemas.microsoft.com/office/powerpoint/2010/main" val="812373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FF0E7F-0B36-3A49-B3BC-49E71BF8EDD0}"/>
              </a:ext>
            </a:extLst>
          </p:cNvPr>
          <p:cNvSpPr>
            <a:spLocks noGrp="1"/>
          </p:cNvSpPr>
          <p:nvPr>
            <p:ph type="title"/>
          </p:nvPr>
        </p:nvSpPr>
        <p:spPr>
          <a:xfrm>
            <a:off x="0" y="274638"/>
            <a:ext cx="7596336" cy="1143000"/>
          </a:xfrm>
        </p:spPr>
        <p:txBody>
          <a:bodyPr>
            <a:normAutofit/>
          </a:bodyPr>
          <a:lstStyle/>
          <a:p>
            <a:r>
              <a:rPr lang="en-US" sz="2800" dirty="0"/>
              <a:t>Proteins with flexible linkers are attractive targets for SAS experiments</a:t>
            </a:r>
          </a:p>
        </p:txBody>
      </p:sp>
      <p:sp>
        <p:nvSpPr>
          <p:cNvPr id="4" name="Slide Number Placeholder 3">
            <a:extLst>
              <a:ext uri="{FF2B5EF4-FFF2-40B4-BE49-F238E27FC236}">
                <a16:creationId xmlns:a16="http://schemas.microsoft.com/office/drawing/2014/main" id="{AE624036-EEBC-5644-B3DD-F4FCE3DF027C}"/>
              </a:ext>
            </a:extLst>
          </p:cNvPr>
          <p:cNvSpPr>
            <a:spLocks noGrp="1"/>
          </p:cNvSpPr>
          <p:nvPr>
            <p:ph type="sldNum" sz="quarter" idx="12"/>
          </p:nvPr>
        </p:nvSpPr>
        <p:spPr/>
        <p:txBody>
          <a:bodyPr/>
          <a:lstStyle/>
          <a:p>
            <a:fld id="{551115BC-487E-4422-894C-CB7CD3E79223}" type="slidenum">
              <a:rPr lang="en-GB" noProof="0" smtClean="0"/>
              <a:t>7</a:t>
            </a:fld>
            <a:endParaRPr lang="en-GB" noProof="0"/>
          </a:p>
        </p:txBody>
      </p:sp>
      <p:pic>
        <p:nvPicPr>
          <p:cNvPr id="5" name="disordered3.mp4">
            <a:hlinkClick r:id="" action="ppaction://media"/>
            <a:extLst>
              <a:ext uri="{FF2B5EF4-FFF2-40B4-BE49-F238E27FC236}">
                <a16:creationId xmlns:a16="http://schemas.microsoft.com/office/drawing/2014/main" id="{D8DA73CD-D149-604A-B7D5-A826A0643B2E}"/>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7"/>
          <a:srcRect l="28138" t="4085" r="25637" b="6267"/>
          <a:stretch/>
        </p:blipFill>
        <p:spPr>
          <a:xfrm>
            <a:off x="4709389" y="2441588"/>
            <a:ext cx="3687620" cy="3300265"/>
          </a:xfrm>
          <a:prstGeom prst="rect">
            <a:avLst/>
          </a:prstGeom>
        </p:spPr>
      </p:pic>
      <p:sp>
        <p:nvSpPr>
          <p:cNvPr id="7" name="TextBox 6">
            <a:extLst>
              <a:ext uri="{FF2B5EF4-FFF2-40B4-BE49-F238E27FC236}">
                <a16:creationId xmlns:a16="http://schemas.microsoft.com/office/drawing/2014/main" id="{C357EFF6-AA51-EA4D-8901-B21AAC72F894}"/>
              </a:ext>
            </a:extLst>
          </p:cNvPr>
          <p:cNvSpPr txBox="1"/>
          <p:nvPr/>
        </p:nvSpPr>
        <p:spPr>
          <a:xfrm>
            <a:off x="1166926" y="5987018"/>
            <a:ext cx="1874231" cy="369332"/>
          </a:xfrm>
          <a:prstGeom prst="rect">
            <a:avLst/>
          </a:prstGeom>
          <a:noFill/>
        </p:spPr>
        <p:txBody>
          <a:bodyPr wrap="none" rtlCol="0">
            <a:spAutoFit/>
          </a:bodyPr>
          <a:lstStyle/>
          <a:p>
            <a:r>
              <a:rPr lang="sv-SE" dirty="0" err="1"/>
              <a:t>Calmodulin</a:t>
            </a:r>
            <a:r>
              <a:rPr lang="sv-SE" dirty="0"/>
              <a:t> (</a:t>
            </a:r>
            <a:r>
              <a:rPr lang="sv-SE" dirty="0" err="1"/>
              <a:t>CaM</a:t>
            </a:r>
            <a:r>
              <a:rPr lang="sv-SE" dirty="0"/>
              <a:t>)</a:t>
            </a:r>
          </a:p>
        </p:txBody>
      </p:sp>
      <p:sp>
        <p:nvSpPr>
          <p:cNvPr id="8" name="TextBox 7">
            <a:extLst>
              <a:ext uri="{FF2B5EF4-FFF2-40B4-BE49-F238E27FC236}">
                <a16:creationId xmlns:a16="http://schemas.microsoft.com/office/drawing/2014/main" id="{22F47665-C11F-5741-8D97-3BDB50F939E1}"/>
              </a:ext>
            </a:extLst>
          </p:cNvPr>
          <p:cNvSpPr txBox="1"/>
          <p:nvPr/>
        </p:nvSpPr>
        <p:spPr>
          <a:xfrm>
            <a:off x="4512577" y="5987018"/>
            <a:ext cx="4081245" cy="369332"/>
          </a:xfrm>
          <a:prstGeom prst="rect">
            <a:avLst/>
          </a:prstGeom>
          <a:noFill/>
        </p:spPr>
        <p:txBody>
          <a:bodyPr wrap="none" rtlCol="0">
            <a:spAutoFit/>
          </a:bodyPr>
          <a:lstStyle/>
          <a:p>
            <a:r>
              <a:rPr lang="en-US" dirty="0"/>
              <a:t>Cardiac myosin binding protein C (𝛥mC2 )</a:t>
            </a:r>
          </a:p>
        </p:txBody>
      </p:sp>
      <p:pic>
        <p:nvPicPr>
          <p:cNvPr id="3" name="cam_movie1">
            <a:hlinkClick r:id="" action="ppaction://media"/>
            <a:extLst>
              <a:ext uri="{FF2B5EF4-FFF2-40B4-BE49-F238E27FC236}">
                <a16:creationId xmlns:a16="http://schemas.microsoft.com/office/drawing/2014/main" id="{21E8109E-6F89-C44A-9AD0-C5BF6006E15B}"/>
              </a:ext>
            </a:extLst>
          </p:cNvPr>
          <p:cNvPicPr>
            <a:picLocks noChangeAspect="1"/>
          </p:cNvPicPr>
          <p:nvPr>
            <a:videoFile r:link="rId4"/>
            <p:extLst>
              <p:ext uri="{DAA4B4D4-6D71-4841-9C94-3DE7FCFB9230}">
                <p14:media xmlns:p14="http://schemas.microsoft.com/office/powerpoint/2010/main" r:embed="rId3"/>
              </p:ext>
            </p:extLst>
          </p:nvPr>
        </p:nvPicPr>
        <p:blipFill rotWithShape="1">
          <a:blip r:embed="rId8"/>
          <a:srcRect l="28108" t="-814" r="37242"/>
          <a:stretch/>
        </p:blipFill>
        <p:spPr>
          <a:xfrm>
            <a:off x="519866" y="1537258"/>
            <a:ext cx="3168352" cy="4228318"/>
          </a:xfrm>
          <a:prstGeom prst="rect">
            <a:avLst/>
          </a:prstGeom>
        </p:spPr>
      </p:pic>
    </p:spTree>
    <p:extLst>
      <p:ext uri="{BB962C8B-B14F-4D97-AF65-F5344CB8AC3E}">
        <p14:creationId xmlns:p14="http://schemas.microsoft.com/office/powerpoint/2010/main" val="3523956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480" fill="hold"/>
                                        <p:tgtEl>
                                          <p:spTgt spid="3"/>
                                        </p:tgtEl>
                                      </p:cBhvr>
                                    </p:cmd>
                                  </p:childTnLst>
                                </p:cTn>
                              </p:par>
                            </p:childTnLst>
                          </p:cTn>
                        </p:par>
                        <p:par>
                          <p:cTn id="7" fill="hold">
                            <p:stCondLst>
                              <p:cond delay="2480"/>
                            </p:stCondLst>
                            <p:childTnLst>
                              <p:par>
                                <p:cTn id="8" presetID="1" presetClass="mediacall" presetSubtype="0" fill="hold" nodeType="afterEffect">
                                  <p:stCondLst>
                                    <p:cond delay="0"/>
                                  </p:stCondLst>
                                  <p:childTnLst>
                                    <p:cmd type="call" cmd="playFrom(0.0)">
                                      <p:cBhvr>
                                        <p:cTn id="9" dur="328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10" restart="whenNotActive" fill="hold" evtFilter="cancelBubble" nodeType="interactiveSeq">
                <p:stCondLst>
                  <p:cond evt="onClick" delay="0">
                    <p:tgtEl>
                      <p:spTgt spid="5"/>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clickEffect">
                                  <p:stCondLst>
                                    <p:cond delay="0"/>
                                  </p:stCondLst>
                                  <p:childTnLst>
                                    <p:cmd type="call" cmd="togglePause">
                                      <p:cBhvr>
                                        <p:cTn id="14" dur="1" fill="hold"/>
                                        <p:tgtEl>
                                          <p:spTgt spid="5"/>
                                        </p:tgtEl>
                                      </p:cBhvr>
                                    </p:cmd>
                                  </p:childTnLst>
                                </p:cTn>
                              </p:par>
                            </p:childTnLst>
                          </p:cTn>
                        </p:par>
                      </p:childTnLst>
                    </p:cTn>
                  </p:par>
                </p:childTnLst>
              </p:cTn>
              <p:nextCondLst>
                <p:cond evt="onClick" delay="0">
                  <p:tgtEl>
                    <p:spTgt spid="5"/>
                  </p:tgtEl>
                </p:cond>
              </p:nextCondLst>
            </p:seq>
            <p:video>
              <p:cMediaNode vol="80000">
                <p:cTn id="15" repeatCount="indefinite" fill="hold" display="0">
                  <p:stCondLst>
                    <p:cond delay="indefinite"/>
                  </p:stCondLst>
                </p:cTn>
                <p:tgtEl>
                  <p:spTgt spid="5"/>
                </p:tgtEl>
              </p:cMediaNode>
            </p:video>
            <p:video>
              <p:cMediaNode vol="80000">
                <p:cTn id="16" repeatCount="indefinite" fill="hold" display="0">
                  <p:stCondLst>
                    <p:cond delay="indefinite"/>
                  </p:stCondLst>
                </p:cTn>
                <p:tgtEl>
                  <p:spTgt spid="3"/>
                </p:tgtEl>
              </p:cMediaNode>
            </p:video>
            <p:seq concurrent="1" nextAc="seek">
              <p:cTn id="17" restart="whenNotActive" fill="hold" evtFilter="cancelBubble" nodeType="interactiveSeq">
                <p:stCondLst>
                  <p:cond evt="onClick" delay="0">
                    <p:tgtEl>
                      <p:spTgt spid="3"/>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clickEffect">
                                  <p:stCondLst>
                                    <p:cond delay="0"/>
                                  </p:stCondLst>
                                  <p:childTnLst>
                                    <p:cmd type="call" cmd="togglePause">
                                      <p:cBhvr>
                                        <p:cTn id="21"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A3DF50-F64C-EE45-8F4B-FC334F80B387}"/>
              </a:ext>
            </a:extLst>
          </p:cNvPr>
          <p:cNvSpPr>
            <a:spLocks noGrp="1"/>
          </p:cNvSpPr>
          <p:nvPr>
            <p:ph type="title"/>
          </p:nvPr>
        </p:nvSpPr>
        <p:spPr/>
        <p:txBody>
          <a:bodyPr>
            <a:normAutofit/>
          </a:bodyPr>
          <a:lstStyle/>
          <a:p>
            <a:r>
              <a:rPr lang="en-US" sz="2800" dirty="0"/>
              <a:t>Challenges for analyzing </a:t>
            </a:r>
            <a:r>
              <a:rPr lang="en-US" sz="2800" dirty="0" err="1"/>
              <a:t>poldydisperse</a:t>
            </a:r>
            <a:r>
              <a:rPr lang="en-US" sz="2800" dirty="0"/>
              <a:t> data</a:t>
            </a:r>
          </a:p>
        </p:txBody>
      </p:sp>
      <p:sp>
        <p:nvSpPr>
          <p:cNvPr id="3" name="Content Placeholder 2">
            <a:extLst>
              <a:ext uri="{FF2B5EF4-FFF2-40B4-BE49-F238E27FC236}">
                <a16:creationId xmlns:a16="http://schemas.microsoft.com/office/drawing/2014/main" id="{3F7FC9D7-6E19-E744-AE43-282AB0EE781B}"/>
              </a:ext>
            </a:extLst>
          </p:cNvPr>
          <p:cNvSpPr>
            <a:spLocks noGrp="1"/>
          </p:cNvSpPr>
          <p:nvPr>
            <p:ph idx="1"/>
          </p:nvPr>
        </p:nvSpPr>
        <p:spPr>
          <a:xfrm>
            <a:off x="430684" y="2058194"/>
            <a:ext cx="8229600" cy="1828800"/>
          </a:xfrm>
        </p:spPr>
        <p:txBody>
          <a:bodyPr>
            <a:noAutofit/>
          </a:bodyPr>
          <a:lstStyle/>
          <a:p>
            <a:r>
              <a:rPr lang="en-US" sz="2600" dirty="0"/>
              <a:t>Scattering from the mixture of components</a:t>
            </a:r>
          </a:p>
          <a:p>
            <a:r>
              <a:rPr lang="en-US" sz="2600" dirty="0"/>
              <a:t>Low  information content</a:t>
            </a:r>
          </a:p>
          <a:p>
            <a:r>
              <a:rPr lang="en-US" sz="2600" dirty="0"/>
              <a:t>Overfitting to experimental noise</a:t>
            </a:r>
          </a:p>
          <a:p>
            <a:r>
              <a:rPr lang="en-US" sz="2600" dirty="0"/>
              <a:t>Optimization problem – thousands of parameters</a:t>
            </a:r>
          </a:p>
        </p:txBody>
      </p:sp>
      <p:sp>
        <p:nvSpPr>
          <p:cNvPr id="4" name="Slide Number Placeholder 3">
            <a:extLst>
              <a:ext uri="{FF2B5EF4-FFF2-40B4-BE49-F238E27FC236}">
                <a16:creationId xmlns:a16="http://schemas.microsoft.com/office/drawing/2014/main" id="{5E834A78-798F-4C48-9D53-1A7400C3595C}"/>
              </a:ext>
            </a:extLst>
          </p:cNvPr>
          <p:cNvSpPr>
            <a:spLocks noGrp="1"/>
          </p:cNvSpPr>
          <p:nvPr>
            <p:ph type="sldNum" sz="quarter" idx="12"/>
          </p:nvPr>
        </p:nvSpPr>
        <p:spPr/>
        <p:txBody>
          <a:bodyPr/>
          <a:lstStyle/>
          <a:p>
            <a:fld id="{551115BC-487E-4422-894C-CB7CD3E79223}" type="slidenum">
              <a:rPr lang="en-GB" noProof="0" smtClean="0"/>
              <a:t>8</a:t>
            </a:fld>
            <a:endParaRPr lang="en-GB" noProof="0"/>
          </a:p>
        </p:txBody>
      </p:sp>
    </p:spTree>
    <p:extLst>
      <p:ext uri="{BB962C8B-B14F-4D97-AF65-F5344CB8AC3E}">
        <p14:creationId xmlns:p14="http://schemas.microsoft.com/office/powerpoint/2010/main" val="33044019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3C73EF3-A5C1-794B-B3EC-25ACA1F6E291}"/>
              </a:ext>
            </a:extLst>
          </p:cNvPr>
          <p:cNvGrpSpPr/>
          <p:nvPr/>
        </p:nvGrpSpPr>
        <p:grpSpPr>
          <a:xfrm>
            <a:off x="179512" y="1967242"/>
            <a:ext cx="4104456" cy="4115820"/>
            <a:chOff x="3311860" y="3356992"/>
            <a:chExt cx="1800200" cy="2160240"/>
          </a:xfrm>
        </p:grpSpPr>
        <p:sp>
          <p:nvSpPr>
            <p:cNvPr id="12" name="Rectangle 11">
              <a:extLst>
                <a:ext uri="{FF2B5EF4-FFF2-40B4-BE49-F238E27FC236}">
                  <a16:creationId xmlns:a16="http://schemas.microsoft.com/office/drawing/2014/main" id="{4052C531-CF6E-6D4A-B19C-6C2F4A20F010}"/>
                </a:ext>
              </a:extLst>
            </p:cNvPr>
            <p:cNvSpPr/>
            <p:nvPr/>
          </p:nvSpPr>
          <p:spPr>
            <a:xfrm>
              <a:off x="3419872" y="3409909"/>
              <a:ext cx="1584176" cy="2107323"/>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3" name="Rectangle 12">
              <a:extLst>
                <a:ext uri="{FF2B5EF4-FFF2-40B4-BE49-F238E27FC236}">
                  <a16:creationId xmlns:a16="http://schemas.microsoft.com/office/drawing/2014/main" id="{5A7AD3CA-D4A8-1D46-9365-BA0B0DEAA97F}"/>
                </a:ext>
              </a:extLst>
            </p:cNvPr>
            <p:cNvSpPr/>
            <p:nvPr/>
          </p:nvSpPr>
          <p:spPr>
            <a:xfrm>
              <a:off x="3311860" y="3356992"/>
              <a:ext cx="1800200" cy="1272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sp>
        <p:nvSpPr>
          <p:cNvPr id="2" name="Title 1"/>
          <p:cNvSpPr>
            <a:spLocks noGrp="1"/>
          </p:cNvSpPr>
          <p:nvPr>
            <p:ph type="title"/>
          </p:nvPr>
        </p:nvSpPr>
        <p:spPr>
          <a:xfrm>
            <a:off x="1" y="155986"/>
            <a:ext cx="7596335" cy="1143000"/>
          </a:xfrm>
        </p:spPr>
        <p:txBody>
          <a:bodyPr>
            <a:normAutofit/>
          </a:bodyPr>
          <a:lstStyle/>
          <a:p>
            <a:r>
              <a:rPr lang="en-US" sz="2600" dirty="0"/>
              <a:t>Multiple conformations contribute  to scattering curve</a:t>
            </a:r>
          </a:p>
        </p:txBody>
      </p:sp>
      <p:sp>
        <p:nvSpPr>
          <p:cNvPr id="4" name="Slide Number Placeholder 3"/>
          <p:cNvSpPr>
            <a:spLocks noGrp="1"/>
          </p:cNvSpPr>
          <p:nvPr>
            <p:ph type="sldNum" sz="quarter" idx="12"/>
          </p:nvPr>
        </p:nvSpPr>
        <p:spPr/>
        <p:txBody>
          <a:bodyPr/>
          <a:lstStyle/>
          <a:p>
            <a:fld id="{551115BC-487E-4422-894C-CB7CD3E79223}" type="slidenum">
              <a:rPr lang="sv-SE" smtClean="0"/>
              <a:t>9</a:t>
            </a:fld>
            <a:endParaRPr lang="sv-SE" dirty="0"/>
          </a:p>
        </p:txBody>
      </p:sp>
      <p:grpSp>
        <p:nvGrpSpPr>
          <p:cNvPr id="3" name="Group 2">
            <a:extLst>
              <a:ext uri="{FF2B5EF4-FFF2-40B4-BE49-F238E27FC236}">
                <a16:creationId xmlns:a16="http://schemas.microsoft.com/office/drawing/2014/main" id="{1FC302F8-66E5-6049-A7E4-881BB7B7327E}"/>
              </a:ext>
            </a:extLst>
          </p:cNvPr>
          <p:cNvGrpSpPr/>
          <p:nvPr/>
        </p:nvGrpSpPr>
        <p:grpSpPr>
          <a:xfrm>
            <a:off x="462632" y="2134417"/>
            <a:ext cx="3453487" cy="3741173"/>
            <a:chOff x="3394210" y="2073938"/>
            <a:chExt cx="4382070" cy="3826509"/>
          </a:xfrm>
        </p:grpSpPr>
        <p:pic>
          <p:nvPicPr>
            <p:cNvPr id="20" name="Picture 19">
              <a:extLst>
                <a:ext uri="{FF2B5EF4-FFF2-40B4-BE49-F238E27FC236}">
                  <a16:creationId xmlns:a16="http://schemas.microsoft.com/office/drawing/2014/main" id="{BAA2D6D1-947C-5843-BD61-4B3957E8E330}"/>
                </a:ext>
              </a:extLst>
            </p:cNvPr>
            <p:cNvPicPr>
              <a:picLocks noChangeAspect="1"/>
            </p:cNvPicPr>
            <p:nvPr/>
          </p:nvPicPr>
          <p:blipFill rotWithShape="1">
            <a:blip r:embed="rId3">
              <a:extLst>
                <a:ext uri="{28A0092B-C50C-407E-A947-70E740481C1C}">
                  <a14:useLocalDpi xmlns:a14="http://schemas.microsoft.com/office/drawing/2010/main" val="0"/>
                </a:ext>
              </a:extLst>
            </a:blip>
            <a:srcRect l="35825" t="40522" r="14563" b="7332"/>
            <a:stretch/>
          </p:blipFill>
          <p:spPr>
            <a:xfrm>
              <a:off x="3696154" y="2073938"/>
              <a:ext cx="2952328" cy="1636625"/>
            </a:xfrm>
            <a:prstGeom prst="rect">
              <a:avLst/>
            </a:prstGeom>
          </p:spPr>
        </p:pic>
        <p:pic>
          <p:nvPicPr>
            <p:cNvPr id="24" name="Picture 23">
              <a:extLst>
                <a:ext uri="{FF2B5EF4-FFF2-40B4-BE49-F238E27FC236}">
                  <a16:creationId xmlns:a16="http://schemas.microsoft.com/office/drawing/2014/main" id="{3D487558-C3F2-2E47-BEF4-B0C482ED34C2}"/>
                </a:ext>
              </a:extLst>
            </p:cNvPr>
            <p:cNvPicPr>
              <a:picLocks noChangeAspect="1"/>
            </p:cNvPicPr>
            <p:nvPr/>
          </p:nvPicPr>
          <p:blipFill rotWithShape="1">
            <a:blip r:embed="rId4">
              <a:extLst>
                <a:ext uri="{28A0092B-C50C-407E-A947-70E740481C1C}">
                  <a14:useLocalDpi xmlns:a14="http://schemas.microsoft.com/office/drawing/2010/main" val="0"/>
                </a:ext>
              </a:extLst>
            </a:blip>
            <a:srcRect l="35038" t="8294" r="24423" b="8128"/>
            <a:stretch/>
          </p:blipFill>
          <p:spPr>
            <a:xfrm>
              <a:off x="5520685" y="3057155"/>
              <a:ext cx="2255595" cy="2452646"/>
            </a:xfrm>
            <a:prstGeom prst="rect">
              <a:avLst/>
            </a:prstGeom>
          </p:spPr>
        </p:pic>
        <p:pic>
          <p:nvPicPr>
            <p:cNvPr id="22" name="Picture 21">
              <a:extLst>
                <a:ext uri="{FF2B5EF4-FFF2-40B4-BE49-F238E27FC236}">
                  <a16:creationId xmlns:a16="http://schemas.microsoft.com/office/drawing/2014/main" id="{92980595-397A-1D44-825E-CDC661D7860A}"/>
                </a:ext>
              </a:extLst>
            </p:cNvPr>
            <p:cNvPicPr>
              <a:picLocks noChangeAspect="1"/>
            </p:cNvPicPr>
            <p:nvPr/>
          </p:nvPicPr>
          <p:blipFill rotWithShape="1">
            <a:blip r:embed="rId5">
              <a:extLst>
                <a:ext uri="{28A0092B-C50C-407E-A947-70E740481C1C}">
                  <a14:useLocalDpi xmlns:a14="http://schemas.microsoft.com/office/drawing/2010/main" val="0"/>
                </a:ext>
              </a:extLst>
            </a:blip>
            <a:srcRect l="22718" t="40783" r="37400" b="7333"/>
            <a:stretch/>
          </p:blipFill>
          <p:spPr>
            <a:xfrm>
              <a:off x="3394210" y="4250466"/>
              <a:ext cx="2404695" cy="1649981"/>
            </a:xfrm>
            <a:prstGeom prst="rect">
              <a:avLst/>
            </a:prstGeom>
          </p:spPr>
        </p:pic>
      </p:grpSp>
      <p:pic>
        <p:nvPicPr>
          <p:cNvPr id="16" name="Picture 4" descr="cardiac myosin binding protein C: tri-helix bundle-C2 small angle scattering data">
            <a:extLst>
              <a:ext uri="{FF2B5EF4-FFF2-40B4-BE49-F238E27FC236}">
                <a16:creationId xmlns:a16="http://schemas.microsoft.com/office/drawing/2014/main" id="{AA6D2AD7-F1B7-0D4A-9B41-81E3F670EAC5}"/>
              </a:ext>
            </a:extLst>
          </p:cNvPr>
          <p:cNvPicPr>
            <a:picLocks noChangeAspect="1" noChangeArrowheads="1"/>
          </p:cNvPicPr>
          <p:nvPr/>
        </p:nvPicPr>
        <p:blipFill>
          <a:blip r:embed="rId6">
            <a:extLst>
              <a:ext uri="{BEBA8EAE-BF5A-486C-A8C5-ECC9F3942E4B}">
                <a14:imgProps xmlns:a14="http://schemas.microsoft.com/office/drawing/2010/main">
                  <a14:imgLayer>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4860032" y="2740074"/>
            <a:ext cx="4080767" cy="3044663"/>
          </a:xfrm>
          <a:prstGeom prst="rect">
            <a:avLst/>
          </a:prstGeom>
          <a:noFill/>
          <a:extLst>
            <a:ext uri="{909E8E84-426E-40DD-AFC4-6F175D3DCCD1}">
              <a14:hiddenFill xmlns:a14="http://schemas.microsoft.com/office/drawing/2010/main">
                <a:solidFill>
                  <a:srgbClr val="FFFFFF"/>
                </a:solidFill>
              </a14:hiddenFill>
            </a:ext>
          </a:extLst>
        </p:spPr>
      </p:pic>
      <p:sp>
        <p:nvSpPr>
          <p:cNvPr id="5" name="Right Arrow 4">
            <a:extLst>
              <a:ext uri="{FF2B5EF4-FFF2-40B4-BE49-F238E27FC236}">
                <a16:creationId xmlns:a16="http://schemas.microsoft.com/office/drawing/2014/main" id="{E76DD619-AE9E-D047-931D-C09026370887}"/>
              </a:ext>
            </a:extLst>
          </p:cNvPr>
          <p:cNvSpPr/>
          <p:nvPr/>
        </p:nvSpPr>
        <p:spPr>
          <a:xfrm>
            <a:off x="4304849" y="3877049"/>
            <a:ext cx="288033" cy="19851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6" name="TextBox 5">
            <a:extLst>
              <a:ext uri="{FF2B5EF4-FFF2-40B4-BE49-F238E27FC236}">
                <a16:creationId xmlns:a16="http://schemas.microsoft.com/office/drawing/2014/main" id="{23A299F0-7B38-6A41-8FCB-6C5B8E738BA5}"/>
              </a:ext>
            </a:extLst>
          </p:cNvPr>
          <p:cNvSpPr txBox="1"/>
          <p:nvPr/>
        </p:nvSpPr>
        <p:spPr>
          <a:xfrm>
            <a:off x="6403323" y="5885877"/>
            <a:ext cx="811441" cy="369332"/>
          </a:xfrm>
          <a:prstGeom prst="rect">
            <a:avLst/>
          </a:prstGeom>
          <a:noFill/>
        </p:spPr>
        <p:txBody>
          <a:bodyPr wrap="none" rtlCol="0">
            <a:spAutoFit/>
          </a:bodyPr>
          <a:lstStyle/>
          <a:p>
            <a:r>
              <a:rPr lang="sv-SE" i="1" dirty="0"/>
              <a:t>Q</a:t>
            </a:r>
            <a:r>
              <a:rPr lang="sv-SE" dirty="0"/>
              <a:t>[1/Å]</a:t>
            </a:r>
          </a:p>
        </p:txBody>
      </p:sp>
      <p:sp>
        <p:nvSpPr>
          <p:cNvPr id="14" name="TextBox 13">
            <a:extLst>
              <a:ext uri="{FF2B5EF4-FFF2-40B4-BE49-F238E27FC236}">
                <a16:creationId xmlns:a16="http://schemas.microsoft.com/office/drawing/2014/main" id="{13187742-E05F-9949-95A4-C776E444908D}"/>
              </a:ext>
            </a:extLst>
          </p:cNvPr>
          <p:cNvSpPr txBox="1"/>
          <p:nvPr/>
        </p:nvSpPr>
        <p:spPr>
          <a:xfrm rot="16200000">
            <a:off x="4404864" y="3791638"/>
            <a:ext cx="667170" cy="369332"/>
          </a:xfrm>
          <a:prstGeom prst="rect">
            <a:avLst/>
          </a:prstGeom>
          <a:noFill/>
        </p:spPr>
        <p:txBody>
          <a:bodyPr wrap="none" rtlCol="0">
            <a:spAutoFit/>
          </a:bodyPr>
          <a:lstStyle/>
          <a:p>
            <a:r>
              <a:rPr lang="sv-SE" dirty="0"/>
              <a:t>log</a:t>
            </a:r>
            <a:r>
              <a:rPr lang="sv-SE" i="1" dirty="0"/>
              <a:t>(I)</a:t>
            </a:r>
            <a:endParaRPr lang="sv-SE" dirty="0"/>
          </a:p>
        </p:txBody>
      </p:sp>
      <p:sp>
        <p:nvSpPr>
          <p:cNvPr id="7" name="TextBox 6">
            <a:extLst>
              <a:ext uri="{FF2B5EF4-FFF2-40B4-BE49-F238E27FC236}">
                <a16:creationId xmlns:a16="http://schemas.microsoft.com/office/drawing/2014/main" id="{25803451-EE9A-3A4E-B798-413B9CBD7F02}"/>
              </a:ext>
            </a:extLst>
          </p:cNvPr>
          <p:cNvSpPr txBox="1"/>
          <p:nvPr/>
        </p:nvSpPr>
        <p:spPr>
          <a:xfrm>
            <a:off x="2016915" y="3086512"/>
            <a:ext cx="508473" cy="461665"/>
          </a:xfrm>
          <a:prstGeom prst="rect">
            <a:avLst/>
          </a:prstGeom>
          <a:noFill/>
        </p:spPr>
        <p:txBody>
          <a:bodyPr wrap="none" rtlCol="0">
            <a:spAutoFit/>
          </a:bodyPr>
          <a:lstStyle/>
          <a:p>
            <a:r>
              <a:rPr lang="sv-SE" sz="2400" dirty="0"/>
              <a:t>w</a:t>
            </a:r>
            <a:r>
              <a:rPr lang="sv-SE" sz="2400" baseline="-25000" dirty="0"/>
              <a:t>1</a:t>
            </a:r>
          </a:p>
        </p:txBody>
      </p:sp>
      <p:sp>
        <p:nvSpPr>
          <p:cNvPr id="8" name="Rectangle 7">
            <a:extLst>
              <a:ext uri="{FF2B5EF4-FFF2-40B4-BE49-F238E27FC236}">
                <a16:creationId xmlns:a16="http://schemas.microsoft.com/office/drawing/2014/main" id="{5E5162D6-8048-4748-AB10-3C46C9C3EBFB}"/>
              </a:ext>
            </a:extLst>
          </p:cNvPr>
          <p:cNvSpPr/>
          <p:nvPr/>
        </p:nvSpPr>
        <p:spPr>
          <a:xfrm>
            <a:off x="3291488" y="4334005"/>
            <a:ext cx="508473" cy="461665"/>
          </a:xfrm>
          <a:prstGeom prst="rect">
            <a:avLst/>
          </a:prstGeom>
        </p:spPr>
        <p:txBody>
          <a:bodyPr wrap="none">
            <a:spAutoFit/>
          </a:bodyPr>
          <a:lstStyle/>
          <a:p>
            <a:r>
              <a:rPr lang="sv-SE" sz="2400" dirty="0"/>
              <a:t>w</a:t>
            </a:r>
            <a:r>
              <a:rPr lang="sv-SE" sz="2400" baseline="-25000" dirty="0"/>
              <a:t>2</a:t>
            </a:r>
          </a:p>
        </p:txBody>
      </p:sp>
      <p:sp>
        <p:nvSpPr>
          <p:cNvPr id="17" name="Rectangle 16">
            <a:extLst>
              <a:ext uri="{FF2B5EF4-FFF2-40B4-BE49-F238E27FC236}">
                <a16:creationId xmlns:a16="http://schemas.microsoft.com/office/drawing/2014/main" id="{65E67F08-634E-1D4E-9735-B185CDB7A5B0}"/>
              </a:ext>
            </a:extLst>
          </p:cNvPr>
          <p:cNvSpPr/>
          <p:nvPr/>
        </p:nvSpPr>
        <p:spPr>
          <a:xfrm>
            <a:off x="700593" y="5124324"/>
            <a:ext cx="508473" cy="461665"/>
          </a:xfrm>
          <a:prstGeom prst="rect">
            <a:avLst/>
          </a:prstGeom>
        </p:spPr>
        <p:txBody>
          <a:bodyPr wrap="none">
            <a:spAutoFit/>
          </a:bodyPr>
          <a:lstStyle/>
          <a:p>
            <a:r>
              <a:rPr lang="sv-SE" sz="2400" dirty="0"/>
              <a:t>w</a:t>
            </a:r>
            <a:r>
              <a:rPr lang="sv-SE" sz="2400" baseline="-25000" dirty="0"/>
              <a:t>3</a:t>
            </a:r>
          </a:p>
        </p:txBody>
      </p:sp>
      <p:sp>
        <p:nvSpPr>
          <p:cNvPr id="18" name="TextBox 17">
            <a:extLst>
              <a:ext uri="{FF2B5EF4-FFF2-40B4-BE49-F238E27FC236}">
                <a16:creationId xmlns:a16="http://schemas.microsoft.com/office/drawing/2014/main" id="{0A173BD3-0783-6C48-962D-E8CA2158D15D}"/>
              </a:ext>
            </a:extLst>
          </p:cNvPr>
          <p:cNvSpPr txBox="1"/>
          <p:nvPr/>
        </p:nvSpPr>
        <p:spPr>
          <a:xfrm>
            <a:off x="1275387" y="6255209"/>
            <a:ext cx="1912703" cy="954107"/>
          </a:xfrm>
          <a:prstGeom prst="rect">
            <a:avLst/>
          </a:prstGeom>
          <a:noFill/>
        </p:spPr>
        <p:txBody>
          <a:bodyPr wrap="none" rtlCol="0">
            <a:spAutoFit/>
          </a:bodyPr>
          <a:lstStyle/>
          <a:p>
            <a:r>
              <a:rPr lang="sv-SE" sz="2400" dirty="0"/>
              <a:t>w</a:t>
            </a:r>
            <a:r>
              <a:rPr lang="sv-SE" sz="2400" baseline="-25000" dirty="0"/>
              <a:t>1 </a:t>
            </a:r>
            <a:r>
              <a:rPr lang="sv-SE" sz="2400" dirty="0"/>
              <a:t>+w</a:t>
            </a:r>
            <a:r>
              <a:rPr lang="sv-SE" sz="2400" baseline="-25000" dirty="0"/>
              <a:t>2 </a:t>
            </a:r>
            <a:r>
              <a:rPr lang="sv-SE" sz="2400" dirty="0"/>
              <a:t>+w</a:t>
            </a:r>
            <a:r>
              <a:rPr lang="sv-SE" sz="2400" baseline="-25000" dirty="0"/>
              <a:t>3 </a:t>
            </a:r>
            <a:r>
              <a:rPr lang="sv-SE" sz="2400" dirty="0"/>
              <a:t>=1</a:t>
            </a:r>
          </a:p>
          <a:p>
            <a:endParaRPr lang="sv-SE" sz="2400" baseline="-25000" dirty="0"/>
          </a:p>
          <a:p>
            <a:endParaRPr lang="sv-SE" sz="2400" baseline="-25000" dirty="0"/>
          </a:p>
        </p:txBody>
      </p:sp>
    </p:spTree>
    <p:extLst>
      <p:ext uri="{BB962C8B-B14F-4D97-AF65-F5344CB8AC3E}">
        <p14:creationId xmlns:p14="http://schemas.microsoft.com/office/powerpoint/2010/main" val="1630302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7" grpId="0"/>
      <p:bldP spid="18"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resentation5" id="{B44B2280-2390-4D03-8D38-6C24B0BAA245}" vid="{0B7C071A-F5F7-47CF-A93A-F42DBF6073E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Chess Core Powerpoint</Template>
  <TotalTime>32355</TotalTime>
  <Words>2042</Words>
  <Application>Microsoft Macintosh PowerPoint</Application>
  <PresentationFormat>On-screen Show (4:3)</PresentationFormat>
  <Paragraphs>243</Paragraphs>
  <Slides>23</Slides>
  <Notes>21</Notes>
  <HiddenSlides>0</HiddenSlides>
  <MMClips>3</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23</vt:i4>
      </vt:variant>
    </vt:vector>
  </HeadingPairs>
  <TitlesOfParts>
    <vt:vector size="31" baseType="lpstr">
      <vt:lpstr>Arial</vt:lpstr>
      <vt:lpstr>Calibri</vt:lpstr>
      <vt:lpstr>Cambria Math</vt:lpstr>
      <vt:lpstr>Geneva</vt:lpstr>
      <vt:lpstr>Helvetica</vt:lpstr>
      <vt:lpstr>Symbol</vt:lpstr>
      <vt:lpstr>Times New Roman</vt:lpstr>
      <vt:lpstr>Office Theme</vt:lpstr>
      <vt:lpstr>Bayesian inference of conformational ensembles from small-angle scattering data</vt:lpstr>
      <vt:lpstr>Data Management and Software Centre provides scientific computing for ESS</vt:lpstr>
      <vt:lpstr>DMSC balances scientific impact with entry barrier</vt:lpstr>
      <vt:lpstr>But science happens also outside ESS…</vt:lpstr>
      <vt:lpstr>Monodispersity is desired in SAS experiment</vt:lpstr>
      <vt:lpstr>Polydispersity complicates structural determination</vt:lpstr>
      <vt:lpstr>Proteins with flexible linkers are attractive targets for SAS experiments</vt:lpstr>
      <vt:lpstr>Challenges for analyzing poldydisperse data</vt:lpstr>
      <vt:lpstr>Multiple conformations contribute  to scattering curve</vt:lpstr>
      <vt:lpstr>SAS data contains limited  structural information </vt:lpstr>
      <vt:lpstr>PowerPoint Presentation</vt:lpstr>
      <vt:lpstr>Many parameters describe conformational ensembles</vt:lpstr>
      <vt:lpstr>What do we want from our inference method?</vt:lpstr>
      <vt:lpstr>Method to infer conformational ensembles</vt:lpstr>
      <vt:lpstr>Scattering patterns are generated after Rosetta modeling (once)</vt:lpstr>
      <vt:lpstr>Bayesian statistics can be applied to infer weights</vt:lpstr>
      <vt:lpstr>Approximate and complete inference complements each other</vt:lpstr>
      <vt:lpstr>Combining multiple data sources increases  structural information</vt:lpstr>
      <vt:lpstr>Approximate Bayesian inference balances complexity with fit to the data</vt:lpstr>
      <vt:lpstr>Method to infer conformational ensembles</vt:lpstr>
      <vt:lpstr>Combination of different data sources improves definition of 𝛥mC2 ensemble</vt:lpstr>
      <vt:lpstr>Conclusions </vt:lpstr>
      <vt:lpstr>Method is available for download</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Complex data analysis with simple solutions</dc:title>
  <dc:creator>Wojtek Potrzebowski</dc:creator>
  <cp:lastModifiedBy>Microsoft Office User</cp:lastModifiedBy>
  <cp:revision>507</cp:revision>
  <dcterms:created xsi:type="dcterms:W3CDTF">2017-11-22T09:21:46Z</dcterms:created>
  <dcterms:modified xsi:type="dcterms:W3CDTF">2019-05-04T05:29:17Z</dcterms:modified>
</cp:coreProperties>
</file>